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1" r:id="rId6"/>
    <p:sldId id="259" r:id="rId7"/>
    <p:sldId id="286" r:id="rId8"/>
    <p:sldId id="261" r:id="rId9"/>
    <p:sldId id="287" r:id="rId10"/>
    <p:sldId id="266" r:id="rId11"/>
    <p:sldId id="269" r:id="rId12"/>
    <p:sldId id="289" r:id="rId13"/>
    <p:sldId id="290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70" r:id="rId25"/>
    <p:sldId id="268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2C7522A-4303-429D-B61E-8D4638E245F0}">
          <p14:sldIdLst>
            <p14:sldId id="256"/>
            <p14:sldId id="257"/>
            <p14:sldId id="258"/>
            <p14:sldId id="271"/>
            <p14:sldId id="259"/>
            <p14:sldId id="286"/>
            <p14:sldId id="261"/>
            <p14:sldId id="287"/>
            <p14:sldId id="266"/>
            <p14:sldId id="269"/>
          </p14:sldIdLst>
        </p14:section>
        <p14:section name="Раздел без заголовка" id="{18D3AA76-8859-4756-8BA0-6D5ACFA42560}">
          <p14:sldIdLst>
            <p14:sldId id="289"/>
            <p14:sldId id="290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70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523" y="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A37E-DBEC-4568-B97A-626780A8D936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AC7C-EA1B-4FD5-A4CD-87D5BA526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5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A37E-DBEC-4568-B97A-626780A8D936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AC7C-EA1B-4FD5-A4CD-87D5BA526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5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A37E-DBEC-4568-B97A-626780A8D936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AC7C-EA1B-4FD5-A4CD-87D5BA526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749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350" b="1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371" y="832948"/>
            <a:ext cx="1714500" cy="38100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16.10.2024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469" y="3088246"/>
            <a:ext cx="27432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4341114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3371850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3696527"/>
            <a:ext cx="609600" cy="388143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61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16.10.2024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39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171700"/>
            <a:ext cx="6172200" cy="1540193"/>
          </a:xfrm>
        </p:spPr>
        <p:txBody>
          <a:bodyPr/>
          <a:lstStyle>
            <a:lvl1pPr algn="l">
              <a:buNone/>
              <a:defRPr sz="225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3757613"/>
            <a:ext cx="6172200" cy="1028700"/>
          </a:xfrm>
        </p:spPr>
        <p:txBody>
          <a:bodyPr anchor="t"/>
          <a:lstStyle>
            <a:lvl1pPr marL="0" indent="0">
              <a:buNone/>
              <a:defRPr sz="1350" b="1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49006" y="830199"/>
            <a:ext cx="1714500" cy="38100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FF39D"/>
                </a:solidFill>
              </a:rPr>
              <a:pPr/>
              <a:t>16.10.2024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656" y="3086100"/>
            <a:ext cx="27432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4343400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3359916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3696527"/>
            <a:ext cx="609600" cy="388143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018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16.10.2024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25870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16.10.2024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95562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16.10.2024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87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16.10.2024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872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 anchor="b"/>
          <a:lstStyle>
            <a:lvl1pPr algn="l">
              <a:buNone/>
              <a:defRPr sz="15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750"/>
              </a:spcAft>
              <a:buNone/>
              <a:defRPr sz="9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16.10.2024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68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A37E-DBEC-4568-B97A-626780A8D936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AC7C-EA1B-4FD5-A4CD-87D5BA526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522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 anchor="b"/>
          <a:lstStyle>
            <a:lvl1pPr algn="l">
              <a:buNone/>
              <a:defRPr sz="15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24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75"/>
              </a:spcBef>
              <a:spcAft>
                <a:spcPts val="300"/>
              </a:spcAft>
              <a:buFontTx/>
              <a:buNone/>
              <a:defRPr sz="90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16.10.2024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27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16.10.2024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97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676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16.10.2024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87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A37E-DBEC-4568-B97A-626780A8D936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AC7C-EA1B-4FD5-A4CD-87D5BA526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2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A37E-DBEC-4568-B97A-626780A8D936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AC7C-EA1B-4FD5-A4CD-87D5BA526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8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A37E-DBEC-4568-B97A-626780A8D936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AC7C-EA1B-4FD5-A4CD-87D5BA526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74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A37E-DBEC-4568-B97A-626780A8D936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AC7C-EA1B-4FD5-A4CD-87D5BA526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07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A37E-DBEC-4568-B97A-626780A8D936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AC7C-EA1B-4FD5-A4CD-87D5BA526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4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A37E-DBEC-4568-B97A-626780A8D936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AC7C-EA1B-4FD5-A4CD-87D5BA526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A37E-DBEC-4568-B97A-626780A8D936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7AC7C-EA1B-4FD5-A4CD-87D5BA526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27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A37E-DBEC-4568-B97A-626780A8D936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7AC7C-EA1B-4FD5-A4CD-87D5BA526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57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840980" y="763382"/>
            <a:ext cx="150876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575F6D"/>
                </a:solidFill>
              </a:rPr>
              <a:pPr/>
              <a:t>16.10.2024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7390236" y="2757210"/>
            <a:ext cx="24003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60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225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ts val="450"/>
        </a:spcBef>
        <a:buClr>
          <a:schemeClr val="accent1"/>
        </a:buClr>
        <a:buSzPct val="7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3716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3716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508760" indent="-13716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714500" indent="-13716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05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192024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056" y="843558"/>
            <a:ext cx="5400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«Правила построения чертежей. Практическая работа «Выполнение чертежа плоской </a:t>
            </a:r>
            <a:r>
              <a:rPr lang="ru-RU" sz="2800" b="1">
                <a:solidFill>
                  <a:srgbClr val="002060"/>
                </a:solidFill>
                <a:latin typeface="Arial Black" panose="020B0A04020102020204" pitchFamily="34" charset="0"/>
              </a:rPr>
              <a:t>детали </a:t>
            </a:r>
            <a:r>
              <a:rPr lang="ru-RU" sz="2800" b="1" smtClean="0">
                <a:solidFill>
                  <a:srgbClr val="002060"/>
                </a:solidFill>
                <a:latin typeface="Arial Black" panose="020B0A04020102020204" pitchFamily="34" charset="0"/>
              </a:rPr>
              <a:t>(фартука)»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052" y="3651870"/>
            <a:ext cx="2736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5"/>
                </a:solidFill>
                <a:latin typeface="Arial Black" panose="020B0A04020102020204" pitchFamily="34" charset="0"/>
              </a:rPr>
              <a:t>Труд</a:t>
            </a:r>
          </a:p>
          <a:p>
            <a:pPr algn="ctr"/>
            <a:r>
              <a:rPr lang="ru-RU" sz="2800" dirty="0">
                <a:solidFill>
                  <a:schemeClr val="accent5"/>
                </a:solidFill>
                <a:latin typeface="Arial Black" panose="020B0A04020102020204" pitchFamily="34" charset="0"/>
              </a:rPr>
              <a:t>5 класс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88822"/>
              </p:ext>
            </p:extLst>
          </p:nvPr>
        </p:nvGraphicFramePr>
        <p:xfrm>
          <a:off x="5645656" y="3795886"/>
          <a:ext cx="3138748" cy="1043242"/>
        </p:xfrm>
        <a:graphic>
          <a:graphicData uri="http://schemas.openxmlformats.org/drawingml/2006/table">
            <a:tbl>
              <a:tblPr/>
              <a:tblGrid>
                <a:gridCol w="3138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43242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Выполнила</a:t>
                      </a:r>
                      <a:r>
                        <a:rPr lang="ru-RU" b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учитель труда </a:t>
                      </a:r>
                    </a:p>
                    <a:p>
                      <a:r>
                        <a:rPr lang="ru-RU" b="1" baseline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Гериханова</a:t>
                      </a:r>
                      <a:r>
                        <a:rPr lang="ru-RU" b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С.И</a:t>
                      </a:r>
                      <a:r>
                        <a:rPr lang="ru-RU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733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616880"/>
              </p:ext>
            </p:extLst>
          </p:nvPr>
        </p:nvGraphicFramePr>
        <p:xfrm>
          <a:off x="1043607" y="987574"/>
          <a:ext cx="6840760" cy="1080119"/>
        </p:xfrm>
        <a:graphic>
          <a:graphicData uri="http://schemas.openxmlformats.org/drawingml/2006/table">
            <a:tbl>
              <a:tblPr/>
              <a:tblGrid>
                <a:gridCol w="6840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80119">
                <a:tc>
                  <a:txBody>
                    <a:bodyPr/>
                    <a:lstStyle/>
                    <a:p>
                      <a:r>
                        <a:rPr lang="ru-RU" sz="6000" b="1" dirty="0">
                          <a:solidFill>
                            <a:schemeClr val="accent1"/>
                          </a:solidFill>
                        </a:rPr>
                        <a:t>      </a:t>
                      </a:r>
                      <a:r>
                        <a:rPr lang="ru-RU" sz="60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Физминутка</a:t>
                      </a:r>
                      <a:r>
                        <a:rPr lang="ru-RU" sz="60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9A7450B-FA4B-42C4-90CA-134235E94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43" y="2427734"/>
            <a:ext cx="2953687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0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014688" y="303498"/>
            <a:ext cx="687399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B32C16"/>
                </a:solidFill>
                <a:latin typeface="Times New Roman" pitchFamily="18" charset="0"/>
                <a:cs typeface="Times New Roman" pitchFamily="18" charset="0"/>
              </a:rPr>
              <a:t>Практическая работа.</a:t>
            </a:r>
          </a:p>
          <a:p>
            <a:pPr algn="ctr"/>
            <a:r>
              <a:rPr lang="ru-RU" sz="2400" b="1" dirty="0">
                <a:ln/>
                <a:solidFill>
                  <a:srgbClr val="B32C16"/>
                </a:solidFill>
                <a:latin typeface="Times New Roman" pitchFamily="18" charset="0"/>
                <a:cs typeface="Times New Roman" pitchFamily="18" charset="0"/>
              </a:rPr>
              <a:t>Выполнение чертежа плоской детали (изделия).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20726038">
            <a:off x="1574875" y="1849804"/>
            <a:ext cx="60733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38" dirty="0">
                <a:ln w="11430"/>
                <a:gradFill>
                  <a:gsLst>
                    <a:gs pos="25000">
                      <a:srgbClr val="7598D9">
                        <a:satMod val="155000"/>
                      </a:srgbClr>
                    </a:gs>
                    <a:gs pos="100000">
                      <a:srgbClr val="7598D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« Ателье»</a:t>
            </a:r>
          </a:p>
        </p:txBody>
      </p:sp>
      <p:pic>
        <p:nvPicPr>
          <p:cNvPr id="4" name="Picture 3" descr="E:\фото технологии\фартук\ф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25966" t="9051" r="18897" b="61549"/>
          <a:stretch>
            <a:fillRect/>
          </a:stretch>
        </p:blipFill>
        <p:spPr bwMode="auto">
          <a:xfrm>
            <a:off x="4788025" y="2841780"/>
            <a:ext cx="2708015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741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9502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Критерии оценки: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47851"/>
              </p:ext>
            </p:extLst>
          </p:nvPr>
        </p:nvGraphicFramePr>
        <p:xfrm>
          <a:off x="323528" y="987574"/>
          <a:ext cx="8229600" cy="2108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4576"/>
                <a:gridCol w="3045024"/>
              </a:tblGrid>
              <a:tr h="4216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Критерий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Оценка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1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Правильность выполнения чертежа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 баллов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1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Аккуратность выполнения чертежа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 балла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33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Соответствие чертежа требованиям к оформлению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 балла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3528" y="3367800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Максимальная оценка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 баллов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«отлично» ставится, если ученик набрал не менее 9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баллов,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«хорошо» — не менее 7 баллов, оценка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«удовлетворительно» —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5 баллов.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5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 descr="Точечная сетка"/>
          <p:cNvSpPr>
            <a:spLocks noChangeArrowheads="1"/>
          </p:cNvSpPr>
          <p:nvPr/>
        </p:nvSpPr>
        <p:spPr bwMode="auto">
          <a:xfrm>
            <a:off x="1357290" y="1125131"/>
            <a:ext cx="2839661" cy="3643338"/>
          </a:xfrm>
          <a:prstGeom prst="rect">
            <a:avLst/>
          </a:prstGeom>
          <a:pattFill prst="dotGrid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736874" y="241746"/>
            <a:ext cx="71474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</a:rPr>
              <a:t>Выполнение чертежа плоской детали (чертежа)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FD3AC-0E82-42BF-BA76-ECE07B6B3D6B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0" y="1017973"/>
            <a:ext cx="300039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000000"/>
                </a:solidFill>
                <a:latin typeface="Arial Narrow" pitchFamily="34" charset="0"/>
              </a:rPr>
              <a:t>Построить прямой угол в т.</a:t>
            </a:r>
            <a:r>
              <a:rPr lang="ru-RU" b="1" dirty="0">
                <a:latin typeface="Arial Narrow" pitchFamily="34" charset="0"/>
              </a:rPr>
              <a:t>Т</a:t>
            </a: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   </a:t>
            </a:r>
          </a:p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1.        ТН = </a:t>
            </a:r>
            <a:r>
              <a:rPr lang="ru-RU" b="1" dirty="0" err="1">
                <a:solidFill>
                  <a:srgbClr val="FF0000"/>
                </a:solidFill>
                <a:latin typeface="Arial Narrow" pitchFamily="34" charset="0"/>
              </a:rPr>
              <a:t>Ди</a:t>
            </a: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 = 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947050" y="1446601"/>
            <a:ext cx="0" cy="21550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46654" y="2464593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2456245" y="3508778"/>
            <a:ext cx="2089562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554008" y="2303858"/>
            <a:ext cx="3129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07587" y="4286262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3446852" y="2411015"/>
            <a:ext cx="107157" cy="107157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27454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 descr="Точечная сетка"/>
          <p:cNvSpPr>
            <a:spLocks noChangeArrowheads="1"/>
          </p:cNvSpPr>
          <p:nvPr/>
        </p:nvSpPr>
        <p:spPr bwMode="auto">
          <a:xfrm>
            <a:off x="1263262" y="1400357"/>
            <a:ext cx="2839661" cy="3643338"/>
          </a:xfrm>
          <a:prstGeom prst="rect">
            <a:avLst/>
          </a:prstGeom>
          <a:pattFill prst="dotGrid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849635" y="290667"/>
            <a:ext cx="744473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70C0"/>
                </a:solidFill>
                <a:latin typeface="Arial Narrow" pitchFamily="34" charset="0"/>
              </a:rPr>
              <a:t>Построение основы чертежа фартука с нагрудником </a:t>
            </a:r>
            <a:r>
              <a:rPr lang="ru-RU" b="1" dirty="0" smtClean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 Narrow" pitchFamily="34" charset="0"/>
              </a:rPr>
              <a:t>в М 1:4 </a:t>
            </a:r>
            <a:endParaRPr lang="ru-RU" b="1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0070C0"/>
                </a:solidFill>
                <a:latin typeface="Arial Narrow" pitchFamily="34" charset="0"/>
              </a:rPr>
              <a:t>по </a:t>
            </a:r>
            <a:r>
              <a:rPr lang="ru-RU" b="1" dirty="0">
                <a:solidFill>
                  <a:srgbClr val="0070C0"/>
                </a:solidFill>
                <a:latin typeface="Arial Narrow" pitchFamily="34" charset="0"/>
              </a:rPr>
              <a:t>своим </a:t>
            </a:r>
            <a:r>
              <a:rPr lang="ru-RU" b="1" dirty="0" smtClean="0">
                <a:solidFill>
                  <a:srgbClr val="0070C0"/>
                </a:solidFill>
                <a:latin typeface="Arial Narrow" pitchFamily="34" charset="0"/>
              </a:rPr>
              <a:t>меркам</a:t>
            </a:r>
          </a:p>
          <a:p>
            <a:pPr algn="ctr">
              <a:spcBef>
                <a:spcPct val="50000"/>
              </a:spcBef>
            </a:pPr>
            <a:endParaRPr lang="ru-RU" sz="2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FD3AC-0E82-42BF-BA76-ECE07B6B3D6B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0" y="1017974"/>
            <a:ext cx="3000396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b="1" dirty="0">
                <a:solidFill>
                  <a:srgbClr val="000000"/>
                </a:solidFill>
                <a:latin typeface="Arial Narrow" pitchFamily="34" charset="0"/>
              </a:rPr>
              <a:t>Построить прямой угол в т.</a:t>
            </a:r>
            <a:r>
              <a:rPr lang="ru-RU" sz="1500" b="1" dirty="0">
                <a:latin typeface="Arial Narrow" pitchFamily="34" charset="0"/>
              </a:rPr>
              <a:t>Т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</a:t>
            </a:r>
          </a:p>
          <a:p>
            <a:pPr>
              <a:spcBef>
                <a:spcPct val="50000"/>
              </a:spcBef>
            </a:pPr>
            <a:r>
              <a:rPr lang="ru-RU" sz="1500" b="1" dirty="0">
                <a:latin typeface="Arial Narrow" pitchFamily="34" charset="0"/>
              </a:rPr>
              <a:t>1.        ТН = </a:t>
            </a:r>
            <a:r>
              <a:rPr lang="ru-RU" sz="1500" b="1" dirty="0" err="1">
                <a:latin typeface="Arial Narrow" pitchFamily="34" charset="0"/>
              </a:rPr>
              <a:t>Ди</a:t>
            </a:r>
            <a:r>
              <a:rPr lang="ru-RU" sz="1500" b="1" dirty="0">
                <a:latin typeface="Arial Narrow" pitchFamily="34" charset="0"/>
              </a:rPr>
              <a:t> =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Т Т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1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=  </a:t>
            </a:r>
            <a:r>
              <a:rPr lang="ru-RU" sz="1500" b="1" dirty="0" err="1">
                <a:solidFill>
                  <a:srgbClr val="FF0000"/>
                </a:solidFill>
                <a:latin typeface="Arial Narrow" pitchFamily="34" charset="0"/>
              </a:rPr>
              <a:t>Сб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: 2 +6 =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Т Т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1   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= Н Н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1 ;    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ТН = Т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1 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Н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1 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947050" y="1446601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46654" y="2464593"/>
            <a:ext cx="1553766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2456245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554008" y="2303858"/>
            <a:ext cx="3129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07587" y="4286262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1893075" y="2411015"/>
            <a:ext cx="107157" cy="107157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4839893" y="1875230"/>
            <a:ext cx="214314" cy="11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18026" y="2303858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18026" y="4339841"/>
            <a:ext cx="4395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946654" y="4554155"/>
            <a:ext cx="1553766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902468" y="3508778"/>
            <a:ext cx="2089562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98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 descr="Точечная сетка"/>
          <p:cNvSpPr>
            <a:spLocks noChangeArrowheads="1"/>
          </p:cNvSpPr>
          <p:nvPr/>
        </p:nvSpPr>
        <p:spPr bwMode="auto">
          <a:xfrm>
            <a:off x="1357290" y="1125131"/>
            <a:ext cx="2839661" cy="3643338"/>
          </a:xfrm>
          <a:prstGeom prst="rect">
            <a:avLst/>
          </a:prstGeom>
          <a:pattFill prst="dotGrid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1893094" y="267892"/>
            <a:ext cx="5947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</a:rPr>
              <a:t>Построение основы чертежа фартука с нагрудником                            в М 1:4 по своим меркам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FD3AC-0E82-42BF-BA76-ECE07B6B3D6B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0" y="1017974"/>
            <a:ext cx="3000396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b="1" dirty="0">
                <a:solidFill>
                  <a:srgbClr val="000000"/>
                </a:solidFill>
                <a:latin typeface="Arial Narrow" pitchFamily="34" charset="0"/>
              </a:rPr>
              <a:t>Построить прямой угол в т.</a:t>
            </a:r>
            <a:r>
              <a:rPr lang="ru-RU" sz="1500" b="1" dirty="0">
                <a:latin typeface="Arial Narrow" pitchFamily="34" charset="0"/>
              </a:rPr>
              <a:t>Т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</a:t>
            </a:r>
          </a:p>
          <a:p>
            <a:pPr>
              <a:spcBef>
                <a:spcPct val="50000"/>
              </a:spcBef>
            </a:pPr>
            <a:r>
              <a:rPr lang="ru-RU" sz="1500" b="1" dirty="0">
                <a:latin typeface="Arial Narrow" pitchFamily="34" charset="0"/>
              </a:rPr>
              <a:t>1.        ТН = </a:t>
            </a:r>
            <a:r>
              <a:rPr lang="ru-RU" sz="1500" b="1" dirty="0" err="1">
                <a:latin typeface="Arial Narrow" pitchFamily="34" charset="0"/>
              </a:rPr>
              <a:t>Ди</a:t>
            </a:r>
            <a:r>
              <a:rPr lang="ru-RU" sz="1500" b="1" dirty="0">
                <a:latin typeface="Arial Narrow" pitchFamily="34" charset="0"/>
              </a:rPr>
              <a:t> =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=  </a:t>
            </a:r>
            <a:r>
              <a:rPr lang="ru-RU" sz="1500" b="1" dirty="0" err="1">
                <a:latin typeface="Arial Narrow" pitchFamily="34" charset="0"/>
              </a:rPr>
              <a:t>Сб</a:t>
            </a:r>
            <a:r>
              <a:rPr lang="ru-RU" sz="1500" b="1" dirty="0">
                <a:latin typeface="Arial Narrow" pitchFamily="34" charset="0"/>
              </a:rPr>
              <a:t> : 2 +6 =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   </a:t>
            </a:r>
            <a:r>
              <a:rPr lang="ru-RU" sz="1500" b="1" dirty="0">
                <a:latin typeface="Arial Narrow" pitchFamily="34" charset="0"/>
              </a:rPr>
              <a:t>= Н Н</a:t>
            </a:r>
            <a:r>
              <a:rPr lang="ru-RU" sz="900" b="1" dirty="0">
                <a:latin typeface="Arial Narrow" pitchFamily="34" charset="0"/>
              </a:rPr>
              <a:t>1 ;    </a:t>
            </a:r>
            <a:r>
              <a:rPr lang="ru-RU" sz="1500" b="1" dirty="0">
                <a:latin typeface="Arial Narrow" pitchFamily="34" charset="0"/>
              </a:rPr>
              <a:t>ТН = Т </a:t>
            </a:r>
            <a:r>
              <a:rPr lang="ru-RU" sz="900" b="1" dirty="0">
                <a:latin typeface="Arial Narrow" pitchFamily="34" charset="0"/>
              </a:rPr>
              <a:t>1 </a:t>
            </a:r>
            <a:r>
              <a:rPr lang="ru-RU" sz="1500" b="1" dirty="0">
                <a:latin typeface="Arial Narrow" pitchFamily="34" charset="0"/>
              </a:rPr>
              <a:t>Н </a:t>
            </a:r>
            <a:r>
              <a:rPr lang="ru-RU" sz="900" b="1" dirty="0">
                <a:latin typeface="Arial Narrow" pitchFamily="34" charset="0"/>
              </a:rPr>
              <a:t>1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 Т  Г =  Д </a:t>
            </a:r>
            <a:r>
              <a:rPr lang="ru-RU" sz="1500" b="1" dirty="0" err="1">
                <a:solidFill>
                  <a:srgbClr val="FF0000"/>
                </a:solidFill>
                <a:latin typeface="Arial Narrow" pitchFamily="34" charset="0"/>
              </a:rPr>
              <a:t>н</a:t>
            </a:r>
            <a:endParaRPr lang="ru-RU" sz="15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947050" y="1446601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46654" y="2464593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2456245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554008" y="2303858"/>
            <a:ext cx="3129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07587" y="4286262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3446852" y="1607337"/>
            <a:ext cx="107157" cy="107157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4839893" y="1875230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18026" y="2303858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18026" y="4339841"/>
            <a:ext cx="4395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946654" y="4554155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902468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 flipH="1" flipV="1">
            <a:off x="4840488" y="2571155"/>
            <a:ext cx="214314" cy="11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3071802" y="2035965"/>
            <a:ext cx="857256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3554008" y="1446602"/>
            <a:ext cx="306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8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 descr="Точечная сетка"/>
          <p:cNvSpPr>
            <a:spLocks noChangeArrowheads="1"/>
          </p:cNvSpPr>
          <p:nvPr/>
        </p:nvSpPr>
        <p:spPr bwMode="auto">
          <a:xfrm>
            <a:off x="1357290" y="1125131"/>
            <a:ext cx="2839661" cy="3643338"/>
          </a:xfrm>
          <a:prstGeom prst="rect">
            <a:avLst/>
          </a:prstGeom>
          <a:pattFill prst="dotGrid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1893094" y="267892"/>
            <a:ext cx="5947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</a:rPr>
              <a:t>Построение основы чертежа фартука с нагрудником                            в М 1:4 по своим меркам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FD3AC-0E82-42BF-BA76-ECE07B6B3D6B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0" y="1017974"/>
            <a:ext cx="3000396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b="1" dirty="0">
                <a:solidFill>
                  <a:srgbClr val="000000"/>
                </a:solidFill>
                <a:latin typeface="Arial Narrow" pitchFamily="34" charset="0"/>
              </a:rPr>
              <a:t>Построить прямой угол в т.</a:t>
            </a:r>
            <a:r>
              <a:rPr lang="ru-RU" sz="1500" b="1" dirty="0">
                <a:latin typeface="Arial Narrow" pitchFamily="34" charset="0"/>
              </a:rPr>
              <a:t>Т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</a:t>
            </a:r>
          </a:p>
          <a:p>
            <a:pPr>
              <a:spcBef>
                <a:spcPct val="50000"/>
              </a:spcBef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.        ТН = </a:t>
            </a:r>
            <a:r>
              <a:rPr lang="ru-RU" sz="1500" b="1" dirty="0" err="1">
                <a:latin typeface="Arial Narrow" pitchFamily="34" charset="0"/>
              </a:rPr>
              <a:t>Ди</a:t>
            </a:r>
            <a:r>
              <a:rPr lang="ru-RU" sz="1500" b="1" dirty="0">
                <a:latin typeface="Arial Narrow" pitchFamily="34" charset="0"/>
              </a:rPr>
              <a:t> =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=  </a:t>
            </a:r>
            <a:r>
              <a:rPr lang="ru-RU" sz="1500" b="1" dirty="0" err="1">
                <a:latin typeface="Arial Narrow" pitchFamily="34" charset="0"/>
              </a:rPr>
              <a:t>Сб</a:t>
            </a:r>
            <a:r>
              <a:rPr lang="ru-RU" sz="1500" b="1" dirty="0">
                <a:latin typeface="Arial Narrow" pitchFamily="34" charset="0"/>
              </a:rPr>
              <a:t> : 2 +6 =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   </a:t>
            </a:r>
            <a:r>
              <a:rPr lang="ru-RU" sz="1500" b="1" dirty="0">
                <a:latin typeface="Arial Narrow" pitchFamily="34" charset="0"/>
              </a:rPr>
              <a:t>= Н Н</a:t>
            </a:r>
            <a:r>
              <a:rPr lang="ru-RU" sz="900" b="1" dirty="0">
                <a:latin typeface="Arial Narrow" pitchFamily="34" charset="0"/>
              </a:rPr>
              <a:t>1 ;    </a:t>
            </a:r>
            <a:r>
              <a:rPr lang="ru-RU" sz="1500" b="1" dirty="0">
                <a:latin typeface="Arial Narrow" pitchFamily="34" charset="0"/>
              </a:rPr>
              <a:t>ТН = Т </a:t>
            </a:r>
            <a:r>
              <a:rPr lang="ru-RU" sz="900" b="1" dirty="0">
                <a:latin typeface="Arial Narrow" pitchFamily="34" charset="0"/>
              </a:rPr>
              <a:t>1 </a:t>
            </a:r>
            <a:r>
              <a:rPr lang="ru-RU" sz="1500" b="1" dirty="0">
                <a:latin typeface="Arial Narrow" pitchFamily="34" charset="0"/>
              </a:rPr>
              <a:t>Н </a:t>
            </a:r>
            <a:r>
              <a:rPr lang="ru-RU" sz="900" b="1" dirty="0">
                <a:latin typeface="Arial Narrow" pitchFamily="34" charset="0"/>
              </a:rPr>
              <a:t>1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Т  Г =  Д </a:t>
            </a:r>
            <a:r>
              <a:rPr lang="ru-RU" sz="1500" b="1" dirty="0" err="1">
                <a:latin typeface="Arial Narrow" pitchFamily="34" charset="0"/>
              </a:rPr>
              <a:t>н</a:t>
            </a:r>
            <a:endParaRPr lang="ru-RU" sz="1500" b="1" dirty="0">
              <a:latin typeface="Arial Narrow" pitchFamily="34" charset="0"/>
            </a:endParaRP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 Г  Г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1   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= Ш </a:t>
            </a:r>
            <a:r>
              <a:rPr lang="ru-RU" sz="1500" b="1" dirty="0" err="1">
                <a:solidFill>
                  <a:srgbClr val="FF0000"/>
                </a:solidFill>
                <a:latin typeface="Arial Narrow" pitchFamily="34" charset="0"/>
              </a:rPr>
              <a:t>н</a:t>
            </a:r>
            <a:endParaRPr lang="ru-RU" sz="15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Т Т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2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=  Г Г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1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 ;  Г Т = Г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1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Т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947050" y="1446601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46654" y="2464593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2456245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554008" y="2303858"/>
            <a:ext cx="3129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07587" y="4286262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2750331" y="1553759"/>
            <a:ext cx="107157" cy="107157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4839893" y="1875230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18026" y="2303858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18026" y="4339841"/>
            <a:ext cx="4395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946654" y="4554155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902468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 flipH="1" flipV="1">
            <a:off x="4840488" y="2571155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>
            <a:off x="4839893" y="2893221"/>
            <a:ext cx="214314" cy="11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3072398" y="2035370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2428860" y="2196701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28860" y="1393023"/>
            <a:ext cx="4122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54008" y="1446602"/>
            <a:ext cx="306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803909" y="1607337"/>
            <a:ext cx="696521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2375877" y="2035370"/>
            <a:ext cx="857256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843808" y="2463738"/>
            <a:ext cx="662900" cy="83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6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 descr="Точечная сетка"/>
          <p:cNvSpPr>
            <a:spLocks noChangeArrowheads="1"/>
          </p:cNvSpPr>
          <p:nvPr/>
        </p:nvSpPr>
        <p:spPr bwMode="auto">
          <a:xfrm>
            <a:off x="1357290" y="1125131"/>
            <a:ext cx="2839661" cy="3643338"/>
          </a:xfrm>
          <a:prstGeom prst="rect">
            <a:avLst/>
          </a:prstGeom>
          <a:pattFill prst="dotGrid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1893094" y="267892"/>
            <a:ext cx="5947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</a:rPr>
              <a:t>Построение основы чертежа фартука с нагрудником                            в М 1:4 по своим меркам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FD3AC-0E82-42BF-BA76-ECE07B6B3D6B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0" y="1017973"/>
            <a:ext cx="3000396" cy="2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b="1" dirty="0">
                <a:solidFill>
                  <a:srgbClr val="000000"/>
                </a:solidFill>
                <a:latin typeface="Arial Narrow" pitchFamily="34" charset="0"/>
              </a:rPr>
              <a:t>Построить прямой угол в т.</a:t>
            </a:r>
            <a:r>
              <a:rPr lang="ru-RU" sz="1500" b="1" dirty="0">
                <a:latin typeface="Arial Narrow" pitchFamily="34" charset="0"/>
              </a:rPr>
              <a:t>Т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</a:t>
            </a:r>
          </a:p>
          <a:p>
            <a:pPr>
              <a:spcBef>
                <a:spcPct val="50000"/>
              </a:spcBef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.        ТН = </a:t>
            </a:r>
            <a:r>
              <a:rPr lang="ru-RU" sz="1500" b="1" dirty="0" err="1">
                <a:latin typeface="Arial Narrow" pitchFamily="34" charset="0"/>
              </a:rPr>
              <a:t>Ди</a:t>
            </a:r>
            <a:r>
              <a:rPr lang="ru-RU" sz="1500" b="1" dirty="0">
                <a:latin typeface="Arial Narrow" pitchFamily="34" charset="0"/>
              </a:rPr>
              <a:t> =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=  </a:t>
            </a:r>
            <a:r>
              <a:rPr lang="ru-RU" sz="1500" b="1" dirty="0" err="1">
                <a:latin typeface="Arial Narrow" pitchFamily="34" charset="0"/>
              </a:rPr>
              <a:t>Сб</a:t>
            </a:r>
            <a:r>
              <a:rPr lang="ru-RU" sz="1500" b="1" dirty="0">
                <a:latin typeface="Arial Narrow" pitchFamily="34" charset="0"/>
              </a:rPr>
              <a:t> : 2 +6 =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   </a:t>
            </a:r>
            <a:r>
              <a:rPr lang="ru-RU" sz="1500" b="1" dirty="0">
                <a:latin typeface="Arial Narrow" pitchFamily="34" charset="0"/>
              </a:rPr>
              <a:t>= Н Н</a:t>
            </a:r>
            <a:r>
              <a:rPr lang="ru-RU" sz="900" b="1" dirty="0">
                <a:latin typeface="Arial Narrow" pitchFamily="34" charset="0"/>
              </a:rPr>
              <a:t>1 ;    </a:t>
            </a:r>
            <a:r>
              <a:rPr lang="ru-RU" sz="1500" b="1" dirty="0">
                <a:latin typeface="Arial Narrow" pitchFamily="34" charset="0"/>
              </a:rPr>
              <a:t>ТН = Т </a:t>
            </a:r>
            <a:r>
              <a:rPr lang="ru-RU" sz="900" b="1" dirty="0">
                <a:latin typeface="Arial Narrow" pitchFamily="34" charset="0"/>
              </a:rPr>
              <a:t>1 </a:t>
            </a:r>
            <a:r>
              <a:rPr lang="ru-RU" sz="1500" b="1" dirty="0">
                <a:latin typeface="Arial Narrow" pitchFamily="34" charset="0"/>
              </a:rPr>
              <a:t>Н </a:t>
            </a:r>
            <a:r>
              <a:rPr lang="ru-RU" sz="900" b="1" dirty="0">
                <a:latin typeface="Arial Narrow" pitchFamily="34" charset="0"/>
              </a:rPr>
              <a:t>1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Т  Г =  Д </a:t>
            </a:r>
            <a:r>
              <a:rPr lang="ru-RU" sz="1500" b="1" dirty="0" err="1">
                <a:latin typeface="Arial Narrow" pitchFamily="34" charset="0"/>
              </a:rPr>
              <a:t>н</a:t>
            </a:r>
            <a:endParaRPr lang="ru-RU" sz="1500" b="1" dirty="0">
              <a:latin typeface="Arial Narrow" pitchFamily="34" charset="0"/>
            </a:endParaRP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Г  Г </a:t>
            </a:r>
            <a:r>
              <a:rPr lang="ru-RU" sz="900" b="1" dirty="0">
                <a:latin typeface="Arial Narrow" pitchFamily="34" charset="0"/>
              </a:rPr>
              <a:t>1   </a:t>
            </a:r>
            <a:r>
              <a:rPr lang="ru-RU" sz="1500" b="1" dirty="0">
                <a:latin typeface="Arial Narrow" pitchFamily="34" charset="0"/>
              </a:rPr>
              <a:t>= Ш </a:t>
            </a:r>
            <a:r>
              <a:rPr lang="ru-RU" sz="1500" b="1" dirty="0" err="1">
                <a:latin typeface="Arial Narrow" pitchFamily="34" charset="0"/>
              </a:rPr>
              <a:t>н</a:t>
            </a:r>
            <a:endParaRPr lang="ru-RU" sz="1500" b="1" dirty="0">
              <a:latin typeface="Arial Narrow" pitchFamily="34" charset="0"/>
            </a:endParaRP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2</a:t>
            </a:r>
            <a:r>
              <a:rPr lang="ru-RU" sz="1500" b="1" dirty="0">
                <a:latin typeface="Arial Narrow" pitchFamily="34" charset="0"/>
              </a:rPr>
              <a:t>   =  Г Г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  ;  Г Т = Г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Т</a:t>
            </a:r>
            <a:r>
              <a:rPr lang="ru-RU" sz="900" b="1" dirty="0">
                <a:latin typeface="Arial Narrow" pitchFamily="34" charset="0"/>
              </a:rPr>
              <a:t>2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 Т  К  = 6 см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947050" y="1446601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46654" y="2464593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2456245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554008" y="2303858"/>
            <a:ext cx="3129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07587" y="4286262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4839893" y="1875230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18026" y="2303858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18026" y="4339841"/>
            <a:ext cx="4395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946654" y="4554155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902468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 flipH="1" flipV="1">
            <a:off x="4840488" y="2571155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>
            <a:off x="4839893" y="2839643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3071802" y="2035965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2428860" y="2196701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82439" y="1393023"/>
            <a:ext cx="4122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54008" y="1446602"/>
            <a:ext cx="306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554009" y="2786064"/>
            <a:ext cx="3241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803909" y="1607337"/>
            <a:ext cx="696521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2375877" y="2035370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947050" y="3482584"/>
            <a:ext cx="0" cy="21550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sp>
        <p:nvSpPr>
          <p:cNvPr id="39" name="Блок-схема: узел 38"/>
          <p:cNvSpPr/>
          <p:nvPr/>
        </p:nvSpPr>
        <p:spPr>
          <a:xfrm>
            <a:off x="3446852" y="2893221"/>
            <a:ext cx="107157" cy="107157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rot="5400000">
            <a:off x="3259922" y="2705101"/>
            <a:ext cx="482207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5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 descr="Точечная сетка"/>
          <p:cNvSpPr>
            <a:spLocks noChangeArrowheads="1"/>
          </p:cNvSpPr>
          <p:nvPr/>
        </p:nvSpPr>
        <p:spPr bwMode="auto">
          <a:xfrm>
            <a:off x="1357290" y="1125131"/>
            <a:ext cx="2839661" cy="3643338"/>
          </a:xfrm>
          <a:prstGeom prst="rect">
            <a:avLst/>
          </a:prstGeom>
          <a:pattFill prst="dotGrid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1893094" y="267892"/>
            <a:ext cx="5947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</a:rPr>
              <a:t>Построение основы чертежа фартука с нагрудником                            в М 1:4 по своим меркам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FD3AC-0E82-42BF-BA76-ECE07B6B3D6B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0" y="1017973"/>
            <a:ext cx="3000396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b="1" dirty="0">
                <a:solidFill>
                  <a:srgbClr val="000000"/>
                </a:solidFill>
                <a:latin typeface="Arial Narrow" pitchFamily="34" charset="0"/>
              </a:rPr>
              <a:t>Построить прямой угол в т.</a:t>
            </a:r>
            <a:r>
              <a:rPr lang="ru-RU" sz="1500" b="1" dirty="0">
                <a:latin typeface="Arial Narrow" pitchFamily="34" charset="0"/>
              </a:rPr>
              <a:t>Т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</a:t>
            </a:r>
          </a:p>
          <a:p>
            <a:pPr>
              <a:spcBef>
                <a:spcPct val="50000"/>
              </a:spcBef>
            </a:pPr>
            <a:r>
              <a:rPr lang="ru-RU" sz="1500" b="1" dirty="0">
                <a:latin typeface="Arial Narrow" pitchFamily="34" charset="0"/>
              </a:rPr>
              <a:t>1.        ТН = </a:t>
            </a:r>
            <a:r>
              <a:rPr lang="ru-RU" sz="1500" b="1" dirty="0" err="1">
                <a:latin typeface="Arial Narrow" pitchFamily="34" charset="0"/>
              </a:rPr>
              <a:t>Ди</a:t>
            </a:r>
            <a:r>
              <a:rPr lang="ru-RU" sz="1500" b="1" dirty="0">
                <a:latin typeface="Arial Narrow" pitchFamily="34" charset="0"/>
              </a:rPr>
              <a:t> =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=  </a:t>
            </a:r>
            <a:r>
              <a:rPr lang="ru-RU" sz="1500" b="1" dirty="0" err="1">
                <a:latin typeface="Arial Narrow" pitchFamily="34" charset="0"/>
              </a:rPr>
              <a:t>Сб</a:t>
            </a:r>
            <a:r>
              <a:rPr lang="ru-RU" sz="1500" b="1" dirty="0">
                <a:latin typeface="Arial Narrow" pitchFamily="34" charset="0"/>
              </a:rPr>
              <a:t> : 2 +6 =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   </a:t>
            </a:r>
            <a:r>
              <a:rPr lang="ru-RU" sz="1500" b="1" dirty="0">
                <a:latin typeface="Arial Narrow" pitchFamily="34" charset="0"/>
              </a:rPr>
              <a:t>= Н Н</a:t>
            </a:r>
            <a:r>
              <a:rPr lang="ru-RU" sz="900" b="1" dirty="0">
                <a:latin typeface="Arial Narrow" pitchFamily="34" charset="0"/>
              </a:rPr>
              <a:t>1 ;    </a:t>
            </a:r>
            <a:r>
              <a:rPr lang="ru-RU" sz="1500" b="1" dirty="0">
                <a:latin typeface="Arial Narrow" pitchFamily="34" charset="0"/>
              </a:rPr>
              <a:t>ТН = Т </a:t>
            </a:r>
            <a:r>
              <a:rPr lang="ru-RU" sz="900" b="1" dirty="0">
                <a:latin typeface="Arial Narrow" pitchFamily="34" charset="0"/>
              </a:rPr>
              <a:t>1 </a:t>
            </a:r>
            <a:r>
              <a:rPr lang="ru-RU" sz="1500" b="1" dirty="0">
                <a:latin typeface="Arial Narrow" pitchFamily="34" charset="0"/>
              </a:rPr>
              <a:t>Н </a:t>
            </a:r>
            <a:r>
              <a:rPr lang="ru-RU" sz="900" b="1" dirty="0">
                <a:latin typeface="Arial Narrow" pitchFamily="34" charset="0"/>
              </a:rPr>
              <a:t>1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Т  Г =  Д </a:t>
            </a:r>
            <a:r>
              <a:rPr lang="ru-RU" sz="1500" b="1" dirty="0" err="1">
                <a:latin typeface="Arial Narrow" pitchFamily="34" charset="0"/>
              </a:rPr>
              <a:t>н</a:t>
            </a:r>
            <a:endParaRPr lang="ru-RU" sz="1500" b="1" dirty="0">
              <a:latin typeface="Arial Narrow" pitchFamily="34" charset="0"/>
            </a:endParaRP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Г  Г </a:t>
            </a:r>
            <a:r>
              <a:rPr lang="ru-RU" sz="900" b="1" dirty="0">
                <a:latin typeface="Arial Narrow" pitchFamily="34" charset="0"/>
              </a:rPr>
              <a:t>1   </a:t>
            </a:r>
            <a:r>
              <a:rPr lang="ru-RU" sz="1500" b="1" dirty="0">
                <a:latin typeface="Arial Narrow" pitchFamily="34" charset="0"/>
              </a:rPr>
              <a:t>= Ш </a:t>
            </a:r>
            <a:r>
              <a:rPr lang="ru-RU" sz="1500" b="1" dirty="0" err="1">
                <a:latin typeface="Arial Narrow" pitchFamily="34" charset="0"/>
              </a:rPr>
              <a:t>н</a:t>
            </a:r>
            <a:endParaRPr lang="ru-RU" sz="1500" b="1" dirty="0">
              <a:latin typeface="Arial Narrow" pitchFamily="34" charset="0"/>
            </a:endParaRP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2</a:t>
            </a:r>
            <a:r>
              <a:rPr lang="ru-RU" sz="1500" b="1" dirty="0">
                <a:latin typeface="Arial Narrow" pitchFamily="34" charset="0"/>
              </a:rPr>
              <a:t>   =  Г Г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  ;  Г Т = Г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Т</a:t>
            </a:r>
            <a:r>
              <a:rPr lang="ru-RU" sz="900" b="1" dirty="0">
                <a:latin typeface="Arial Narrow" pitchFamily="34" charset="0"/>
              </a:rPr>
              <a:t>2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Т  К  = 6 см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К К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1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= 7см 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947050" y="1446601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46654" y="2464593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2456245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554008" y="2303858"/>
            <a:ext cx="3129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07587" y="4286262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4839893" y="1875230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18026" y="2303858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18026" y="4339841"/>
            <a:ext cx="4395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946654" y="4554155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902468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 flipH="1" flipV="1">
            <a:off x="4840488" y="2571155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>
            <a:off x="4839893" y="2839643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3071802" y="2035965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911066" y="2678907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28860" y="2196701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82439" y="1393023"/>
            <a:ext cx="4122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54008" y="1446602"/>
            <a:ext cx="306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554009" y="2786064"/>
            <a:ext cx="3241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803909" y="1607337"/>
            <a:ext cx="696521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2375877" y="2035370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947050" y="3482584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43" name="Прямая со стрелкой 42"/>
          <p:cNvCxnSpPr/>
          <p:nvPr/>
        </p:nvCxnSpPr>
        <p:spPr>
          <a:xfrm rot="10800000">
            <a:off x="4786314" y="3964791"/>
            <a:ext cx="214314" cy="11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018223" y="2946800"/>
            <a:ext cx="482207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Блок-схема: узел 49"/>
          <p:cNvSpPr/>
          <p:nvPr/>
        </p:nvSpPr>
        <p:spPr>
          <a:xfrm>
            <a:off x="3018224" y="2893221"/>
            <a:ext cx="107157" cy="107157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61338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 descr="Точечная сетка"/>
          <p:cNvSpPr>
            <a:spLocks noChangeArrowheads="1"/>
          </p:cNvSpPr>
          <p:nvPr/>
        </p:nvSpPr>
        <p:spPr bwMode="auto">
          <a:xfrm>
            <a:off x="1357290" y="1125131"/>
            <a:ext cx="2839661" cy="3643338"/>
          </a:xfrm>
          <a:prstGeom prst="rect">
            <a:avLst/>
          </a:prstGeom>
          <a:pattFill prst="dotGrid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1893094" y="267892"/>
            <a:ext cx="5947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</a:rPr>
              <a:t>Построение основы чертежа фартука с нагрудником                            в М 1:4 по своим меркам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FD3AC-0E82-42BF-BA76-ECE07B6B3D6B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0" y="1017974"/>
            <a:ext cx="30003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b="1" dirty="0">
                <a:solidFill>
                  <a:srgbClr val="000000"/>
                </a:solidFill>
                <a:latin typeface="Arial Narrow" pitchFamily="34" charset="0"/>
              </a:rPr>
              <a:t>Построить прямой угол в т.</a:t>
            </a:r>
            <a:r>
              <a:rPr lang="ru-RU" sz="1500" b="1" dirty="0">
                <a:latin typeface="Arial Narrow" pitchFamily="34" charset="0"/>
              </a:rPr>
              <a:t>Т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</a:t>
            </a:r>
          </a:p>
          <a:p>
            <a:pPr>
              <a:spcBef>
                <a:spcPct val="50000"/>
              </a:spcBef>
            </a:pPr>
            <a:r>
              <a:rPr lang="ru-RU" sz="1500" b="1" dirty="0">
                <a:latin typeface="Arial Narrow" pitchFamily="34" charset="0"/>
              </a:rPr>
              <a:t>1.        ТН = </a:t>
            </a:r>
            <a:r>
              <a:rPr lang="ru-RU" sz="1500" b="1" dirty="0" err="1">
                <a:latin typeface="Arial Narrow" pitchFamily="34" charset="0"/>
              </a:rPr>
              <a:t>Ди</a:t>
            </a:r>
            <a:r>
              <a:rPr lang="ru-RU" sz="1500" b="1" dirty="0">
                <a:latin typeface="Arial Narrow" pitchFamily="34" charset="0"/>
              </a:rPr>
              <a:t> =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=  </a:t>
            </a:r>
            <a:r>
              <a:rPr lang="ru-RU" sz="1500" b="1" dirty="0" err="1">
                <a:latin typeface="Arial Narrow" pitchFamily="34" charset="0"/>
              </a:rPr>
              <a:t>Сб</a:t>
            </a:r>
            <a:r>
              <a:rPr lang="ru-RU" sz="1500" b="1" dirty="0">
                <a:latin typeface="Arial Narrow" pitchFamily="34" charset="0"/>
              </a:rPr>
              <a:t> : 2 +6 =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   </a:t>
            </a:r>
            <a:r>
              <a:rPr lang="ru-RU" sz="1500" b="1" dirty="0">
                <a:latin typeface="Arial Narrow" pitchFamily="34" charset="0"/>
              </a:rPr>
              <a:t>= Н Н</a:t>
            </a:r>
            <a:r>
              <a:rPr lang="ru-RU" sz="900" b="1" dirty="0">
                <a:latin typeface="Arial Narrow" pitchFamily="34" charset="0"/>
              </a:rPr>
              <a:t>1 ;    </a:t>
            </a:r>
            <a:r>
              <a:rPr lang="ru-RU" sz="1500" b="1" dirty="0">
                <a:latin typeface="Arial Narrow" pitchFamily="34" charset="0"/>
              </a:rPr>
              <a:t>ТН = Т </a:t>
            </a:r>
            <a:r>
              <a:rPr lang="ru-RU" sz="900" b="1" dirty="0">
                <a:latin typeface="Arial Narrow" pitchFamily="34" charset="0"/>
              </a:rPr>
              <a:t>1 </a:t>
            </a:r>
            <a:r>
              <a:rPr lang="ru-RU" sz="1500" b="1" dirty="0">
                <a:latin typeface="Arial Narrow" pitchFamily="34" charset="0"/>
              </a:rPr>
              <a:t>Н </a:t>
            </a:r>
            <a:r>
              <a:rPr lang="ru-RU" sz="900" b="1" dirty="0">
                <a:latin typeface="Arial Narrow" pitchFamily="34" charset="0"/>
              </a:rPr>
              <a:t>1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Т  Г =  Д </a:t>
            </a:r>
            <a:r>
              <a:rPr lang="ru-RU" sz="1500" b="1" dirty="0" err="1">
                <a:latin typeface="Arial Narrow" pitchFamily="34" charset="0"/>
              </a:rPr>
              <a:t>н</a:t>
            </a:r>
            <a:endParaRPr lang="ru-RU" sz="1500" b="1" dirty="0">
              <a:latin typeface="Arial Narrow" pitchFamily="34" charset="0"/>
            </a:endParaRP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Г  Г </a:t>
            </a:r>
            <a:r>
              <a:rPr lang="ru-RU" sz="900" b="1" dirty="0">
                <a:latin typeface="Arial Narrow" pitchFamily="34" charset="0"/>
              </a:rPr>
              <a:t>1   </a:t>
            </a:r>
            <a:r>
              <a:rPr lang="ru-RU" sz="1500" b="1" dirty="0">
                <a:latin typeface="Arial Narrow" pitchFamily="34" charset="0"/>
              </a:rPr>
              <a:t>= Ш </a:t>
            </a:r>
            <a:r>
              <a:rPr lang="ru-RU" sz="1500" b="1" dirty="0" err="1">
                <a:latin typeface="Arial Narrow" pitchFamily="34" charset="0"/>
              </a:rPr>
              <a:t>н</a:t>
            </a:r>
            <a:endParaRPr lang="ru-RU" sz="1500" b="1" dirty="0">
              <a:latin typeface="Arial Narrow" pitchFamily="34" charset="0"/>
            </a:endParaRP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2</a:t>
            </a:r>
            <a:r>
              <a:rPr lang="ru-RU" sz="1500" b="1" dirty="0">
                <a:latin typeface="Arial Narrow" pitchFamily="34" charset="0"/>
              </a:rPr>
              <a:t>   =  Г Г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  ;  Г Т = Г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Т</a:t>
            </a:r>
            <a:r>
              <a:rPr lang="ru-RU" sz="900" b="1" dirty="0">
                <a:latin typeface="Arial Narrow" pitchFamily="34" charset="0"/>
              </a:rPr>
              <a:t>2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Т  К  = 6 см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К К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= 7см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К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1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2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= 15 см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endParaRPr lang="ru-RU" sz="15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947050" y="1446601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46654" y="2464593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2456245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554008" y="2303858"/>
            <a:ext cx="3129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07587" y="4286262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3018224" y="3429006"/>
            <a:ext cx="107157" cy="107157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4839893" y="1875230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18026" y="2303858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18026" y="4339841"/>
            <a:ext cx="4395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946654" y="4554155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902468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 flipH="1" flipV="1">
            <a:off x="4840488" y="2571155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>
            <a:off x="4839893" y="2839643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3071802" y="2035965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911066" y="2678907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28860" y="2196701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82439" y="1393023"/>
            <a:ext cx="4122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54008" y="1446602"/>
            <a:ext cx="306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554009" y="2786064"/>
            <a:ext cx="3241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803909" y="1607337"/>
            <a:ext cx="696521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2375877" y="2035370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947050" y="3482584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43" name="Прямая со стрелкой 42"/>
          <p:cNvCxnSpPr/>
          <p:nvPr/>
        </p:nvCxnSpPr>
        <p:spPr>
          <a:xfrm rot="10800000">
            <a:off x="4786314" y="3964791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071802" y="2946800"/>
            <a:ext cx="428628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16200000" flipH="1">
            <a:off x="2803314" y="3215288"/>
            <a:ext cx="544119" cy="71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3071802" y="3321849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4947050" y="4125526"/>
            <a:ext cx="0" cy="21550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3908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55526"/>
            <a:ext cx="352839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строить чертеж фартука.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20468B-4FD1-40C7-9ABB-55975AECA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40" y="316230"/>
            <a:ext cx="4279392" cy="4511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9707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 descr="Точечная сетка"/>
          <p:cNvSpPr>
            <a:spLocks noChangeArrowheads="1"/>
          </p:cNvSpPr>
          <p:nvPr/>
        </p:nvSpPr>
        <p:spPr bwMode="auto">
          <a:xfrm>
            <a:off x="1357290" y="1125131"/>
            <a:ext cx="2839661" cy="3643338"/>
          </a:xfrm>
          <a:prstGeom prst="rect">
            <a:avLst/>
          </a:prstGeom>
          <a:pattFill prst="dotGrid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1893094" y="267892"/>
            <a:ext cx="5947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</a:rPr>
              <a:t>Построение основы чертежа фартука с нагрудником                            в М 1:4 по своим меркам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FD3AC-0E82-42BF-BA76-ECE07B6B3D6B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0" y="1017974"/>
            <a:ext cx="30003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b="1" dirty="0">
                <a:solidFill>
                  <a:srgbClr val="000000"/>
                </a:solidFill>
                <a:latin typeface="Arial Narrow" pitchFamily="34" charset="0"/>
              </a:rPr>
              <a:t>Построить прямой угол в т.</a:t>
            </a:r>
            <a:r>
              <a:rPr lang="ru-RU" sz="1500" b="1" dirty="0">
                <a:latin typeface="Arial Narrow" pitchFamily="34" charset="0"/>
              </a:rPr>
              <a:t>Т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</a:t>
            </a:r>
          </a:p>
          <a:p>
            <a:pPr>
              <a:spcBef>
                <a:spcPct val="50000"/>
              </a:spcBef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.        ТН = </a:t>
            </a:r>
            <a:r>
              <a:rPr lang="ru-RU" sz="1500" b="1" dirty="0" err="1">
                <a:latin typeface="Arial Narrow" pitchFamily="34" charset="0"/>
              </a:rPr>
              <a:t>Ди</a:t>
            </a:r>
            <a:r>
              <a:rPr lang="ru-RU" sz="1500" b="1" dirty="0">
                <a:latin typeface="Arial Narrow" pitchFamily="34" charset="0"/>
              </a:rPr>
              <a:t> =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=  </a:t>
            </a:r>
            <a:r>
              <a:rPr lang="ru-RU" sz="1500" b="1" dirty="0" err="1">
                <a:latin typeface="Arial Narrow" pitchFamily="34" charset="0"/>
              </a:rPr>
              <a:t>Сб</a:t>
            </a:r>
            <a:r>
              <a:rPr lang="ru-RU" sz="1500" b="1" dirty="0">
                <a:latin typeface="Arial Narrow" pitchFamily="34" charset="0"/>
              </a:rPr>
              <a:t> : 2 +6 =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   </a:t>
            </a:r>
            <a:r>
              <a:rPr lang="ru-RU" sz="1500" b="1" dirty="0">
                <a:latin typeface="Arial Narrow" pitchFamily="34" charset="0"/>
              </a:rPr>
              <a:t>= Н Н</a:t>
            </a:r>
            <a:r>
              <a:rPr lang="ru-RU" sz="900" b="1" dirty="0">
                <a:latin typeface="Arial Narrow" pitchFamily="34" charset="0"/>
              </a:rPr>
              <a:t>1 ;    </a:t>
            </a:r>
            <a:r>
              <a:rPr lang="ru-RU" sz="1500" b="1" dirty="0">
                <a:latin typeface="Arial Narrow" pitchFamily="34" charset="0"/>
              </a:rPr>
              <a:t>ТН = Т </a:t>
            </a:r>
            <a:r>
              <a:rPr lang="ru-RU" sz="900" b="1" dirty="0">
                <a:latin typeface="Arial Narrow" pitchFamily="34" charset="0"/>
              </a:rPr>
              <a:t>1 </a:t>
            </a:r>
            <a:r>
              <a:rPr lang="ru-RU" sz="1500" b="1" dirty="0">
                <a:latin typeface="Arial Narrow" pitchFamily="34" charset="0"/>
              </a:rPr>
              <a:t>Н </a:t>
            </a:r>
            <a:r>
              <a:rPr lang="ru-RU" sz="900" b="1" dirty="0">
                <a:latin typeface="Arial Narrow" pitchFamily="34" charset="0"/>
              </a:rPr>
              <a:t>1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Т  Г =  Д </a:t>
            </a:r>
            <a:r>
              <a:rPr lang="ru-RU" sz="1500" b="1" dirty="0" err="1">
                <a:latin typeface="Arial Narrow" pitchFamily="34" charset="0"/>
              </a:rPr>
              <a:t>н</a:t>
            </a:r>
            <a:endParaRPr lang="ru-RU" sz="1500" b="1" dirty="0">
              <a:latin typeface="Arial Narrow" pitchFamily="34" charset="0"/>
            </a:endParaRP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Г  Г </a:t>
            </a:r>
            <a:r>
              <a:rPr lang="ru-RU" sz="900" b="1" dirty="0">
                <a:latin typeface="Arial Narrow" pitchFamily="34" charset="0"/>
              </a:rPr>
              <a:t>1   </a:t>
            </a:r>
            <a:r>
              <a:rPr lang="ru-RU" sz="1500" b="1" dirty="0">
                <a:latin typeface="Arial Narrow" pitchFamily="34" charset="0"/>
              </a:rPr>
              <a:t>= Ш </a:t>
            </a:r>
            <a:r>
              <a:rPr lang="ru-RU" sz="1500" b="1" dirty="0" err="1">
                <a:latin typeface="Arial Narrow" pitchFamily="34" charset="0"/>
              </a:rPr>
              <a:t>н</a:t>
            </a:r>
            <a:endParaRPr lang="ru-RU" sz="1500" b="1" dirty="0">
              <a:latin typeface="Arial Narrow" pitchFamily="34" charset="0"/>
            </a:endParaRP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2</a:t>
            </a:r>
            <a:r>
              <a:rPr lang="ru-RU" sz="1500" b="1" dirty="0">
                <a:latin typeface="Arial Narrow" pitchFamily="34" charset="0"/>
              </a:rPr>
              <a:t>   =  Г Г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  ;  Г Т = Г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Т</a:t>
            </a:r>
            <a:r>
              <a:rPr lang="ru-RU" sz="900" b="1" dirty="0">
                <a:latin typeface="Arial Narrow" pitchFamily="34" charset="0"/>
              </a:rPr>
              <a:t>2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Т  К  = 6 см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К К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= 7см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К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К </a:t>
            </a:r>
            <a:r>
              <a:rPr lang="ru-RU" sz="900" b="1" dirty="0">
                <a:latin typeface="Arial Narrow" pitchFamily="34" charset="0"/>
              </a:rPr>
              <a:t>2</a:t>
            </a:r>
            <a:r>
              <a:rPr lang="ru-RU" sz="1500" b="1" dirty="0">
                <a:latin typeface="Arial Narrow" pitchFamily="34" charset="0"/>
              </a:rPr>
              <a:t>= 15 см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К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1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3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= 15 см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947050" y="1446601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46654" y="2464593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2456245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554008" y="2303858"/>
            <a:ext cx="3129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07587" y="4286262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2482439" y="2893221"/>
            <a:ext cx="107157" cy="107157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4839893" y="1875230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18026" y="2303858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18026" y="4339841"/>
            <a:ext cx="4395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946654" y="4554155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902468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 flipH="1" flipV="1">
            <a:off x="4840488" y="2571155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>
            <a:off x="4839893" y="2839643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3071802" y="2035965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911066" y="2678907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28860" y="2196701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82439" y="1393023"/>
            <a:ext cx="4122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54008" y="1446602"/>
            <a:ext cx="306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554009" y="2786064"/>
            <a:ext cx="3241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803909" y="1607337"/>
            <a:ext cx="696521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2375877" y="2035370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947050" y="3482584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43" name="Прямая со стрелкой 42"/>
          <p:cNvCxnSpPr/>
          <p:nvPr/>
        </p:nvCxnSpPr>
        <p:spPr>
          <a:xfrm rot="10800000">
            <a:off x="4786314" y="3964791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536017" y="2946800"/>
            <a:ext cx="535785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16200000" flipH="1">
            <a:off x="2803314" y="3215288"/>
            <a:ext cx="544119" cy="7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2214546" y="2678907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071802" y="3321849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4947050" y="4125526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41" name="Прямая со стрелкой 40"/>
          <p:cNvCxnSpPr/>
          <p:nvPr/>
        </p:nvCxnSpPr>
        <p:spPr>
          <a:xfrm rot="10800000">
            <a:off x="4839893" y="4607733"/>
            <a:ext cx="214314" cy="11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071802" y="2946800"/>
            <a:ext cx="428628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84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 descr="Точечная сетка"/>
          <p:cNvSpPr>
            <a:spLocks noChangeArrowheads="1"/>
          </p:cNvSpPr>
          <p:nvPr/>
        </p:nvSpPr>
        <p:spPr bwMode="auto">
          <a:xfrm>
            <a:off x="1357290" y="1125131"/>
            <a:ext cx="2839661" cy="3643338"/>
          </a:xfrm>
          <a:prstGeom prst="rect">
            <a:avLst/>
          </a:prstGeom>
          <a:pattFill prst="dotGrid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1893094" y="267892"/>
            <a:ext cx="5947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</a:rPr>
              <a:t>Построение основы чертежа фартука с нагрудником                            в М 1:4 по своим меркам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FD3AC-0E82-42BF-BA76-ECE07B6B3D6B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0" y="1017974"/>
            <a:ext cx="3000396" cy="41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b="1" dirty="0">
                <a:solidFill>
                  <a:srgbClr val="000000"/>
                </a:solidFill>
                <a:latin typeface="Arial Narrow" pitchFamily="34" charset="0"/>
              </a:rPr>
              <a:t>Построить прямой угол в т.</a:t>
            </a:r>
            <a:r>
              <a:rPr lang="ru-RU" sz="1500" b="1" dirty="0">
                <a:latin typeface="Arial Narrow" pitchFamily="34" charset="0"/>
              </a:rPr>
              <a:t>Т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</a:t>
            </a:r>
          </a:p>
          <a:p>
            <a:pPr>
              <a:spcBef>
                <a:spcPct val="50000"/>
              </a:spcBef>
            </a:pPr>
            <a:r>
              <a:rPr lang="ru-RU" sz="1500" b="1" dirty="0">
                <a:latin typeface="Arial Narrow" pitchFamily="34" charset="0"/>
              </a:rPr>
              <a:t>1.        ТН = </a:t>
            </a:r>
            <a:r>
              <a:rPr lang="ru-RU" sz="1500" b="1" dirty="0" err="1">
                <a:latin typeface="Arial Narrow" pitchFamily="34" charset="0"/>
              </a:rPr>
              <a:t>Ди</a:t>
            </a:r>
            <a:r>
              <a:rPr lang="ru-RU" sz="1500" b="1" dirty="0">
                <a:latin typeface="Arial Narrow" pitchFamily="34" charset="0"/>
              </a:rPr>
              <a:t> =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=  </a:t>
            </a:r>
            <a:r>
              <a:rPr lang="ru-RU" sz="1500" b="1" dirty="0" err="1">
                <a:latin typeface="Arial Narrow" pitchFamily="34" charset="0"/>
              </a:rPr>
              <a:t>Сб</a:t>
            </a:r>
            <a:r>
              <a:rPr lang="ru-RU" sz="1500" b="1" dirty="0">
                <a:latin typeface="Arial Narrow" pitchFamily="34" charset="0"/>
              </a:rPr>
              <a:t> : 2 +6 =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1   </a:t>
            </a:r>
            <a:r>
              <a:rPr lang="ru-RU" sz="1500" b="1" dirty="0">
                <a:latin typeface="Arial Narrow" pitchFamily="34" charset="0"/>
              </a:rPr>
              <a:t>= НН</a:t>
            </a:r>
            <a:r>
              <a:rPr lang="ru-RU" sz="900" b="1" dirty="0">
                <a:latin typeface="Arial Narrow" pitchFamily="34" charset="0"/>
              </a:rPr>
              <a:t>1 ;    </a:t>
            </a:r>
            <a:r>
              <a:rPr lang="ru-RU" sz="1500" b="1" dirty="0">
                <a:latin typeface="Arial Narrow" pitchFamily="34" charset="0"/>
              </a:rPr>
              <a:t>ТН = Т </a:t>
            </a:r>
            <a:r>
              <a:rPr lang="ru-RU" sz="900" b="1" dirty="0">
                <a:latin typeface="Arial Narrow" pitchFamily="34" charset="0"/>
              </a:rPr>
              <a:t>1 </a:t>
            </a:r>
            <a:r>
              <a:rPr lang="ru-RU" sz="1500" b="1" dirty="0">
                <a:latin typeface="Arial Narrow" pitchFamily="34" charset="0"/>
              </a:rPr>
              <a:t>Н </a:t>
            </a:r>
            <a:r>
              <a:rPr lang="ru-RU" sz="900" b="1" dirty="0">
                <a:latin typeface="Arial Narrow" pitchFamily="34" charset="0"/>
              </a:rPr>
              <a:t>1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Т  Г =  Д </a:t>
            </a:r>
            <a:r>
              <a:rPr lang="ru-RU" sz="1500" b="1" dirty="0" err="1">
                <a:latin typeface="Arial Narrow" pitchFamily="34" charset="0"/>
              </a:rPr>
              <a:t>н</a:t>
            </a:r>
            <a:endParaRPr lang="ru-RU" sz="1500" b="1" dirty="0">
              <a:latin typeface="Arial Narrow" pitchFamily="34" charset="0"/>
            </a:endParaRP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Г  Г </a:t>
            </a:r>
            <a:r>
              <a:rPr lang="ru-RU" sz="900" b="1" dirty="0">
                <a:latin typeface="Arial Narrow" pitchFamily="34" charset="0"/>
              </a:rPr>
              <a:t>1   </a:t>
            </a:r>
            <a:r>
              <a:rPr lang="ru-RU" sz="1500" b="1" dirty="0">
                <a:latin typeface="Arial Narrow" pitchFamily="34" charset="0"/>
              </a:rPr>
              <a:t>= Ш </a:t>
            </a:r>
            <a:r>
              <a:rPr lang="ru-RU" sz="1500" b="1" dirty="0" err="1">
                <a:latin typeface="Arial Narrow" pitchFamily="34" charset="0"/>
              </a:rPr>
              <a:t>н</a:t>
            </a:r>
            <a:endParaRPr lang="ru-RU" sz="1500" b="1" dirty="0">
              <a:latin typeface="Arial Narrow" pitchFamily="34" charset="0"/>
            </a:endParaRP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Т Т </a:t>
            </a:r>
            <a:r>
              <a:rPr lang="ru-RU" sz="900" b="1" dirty="0">
                <a:latin typeface="Arial Narrow" pitchFamily="34" charset="0"/>
              </a:rPr>
              <a:t>2</a:t>
            </a:r>
            <a:r>
              <a:rPr lang="ru-RU" sz="1500" b="1" dirty="0">
                <a:latin typeface="Arial Narrow" pitchFamily="34" charset="0"/>
              </a:rPr>
              <a:t>   =  Г Г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  ;  Г Т = Г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Т</a:t>
            </a:r>
            <a:r>
              <a:rPr lang="ru-RU" sz="900" b="1" dirty="0">
                <a:latin typeface="Arial Narrow" pitchFamily="34" charset="0"/>
              </a:rPr>
              <a:t>2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 Т  К  = 6 см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К К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  = 7см 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К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К </a:t>
            </a:r>
            <a:r>
              <a:rPr lang="ru-RU" sz="900" b="1" dirty="0">
                <a:latin typeface="Arial Narrow" pitchFamily="34" charset="0"/>
              </a:rPr>
              <a:t>2</a:t>
            </a:r>
            <a:r>
              <a:rPr lang="ru-RU" sz="1500" b="1" dirty="0">
                <a:latin typeface="Arial Narrow" pitchFamily="34" charset="0"/>
              </a:rPr>
              <a:t>= 15 см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latin typeface="Arial Narrow" pitchFamily="34" charset="0"/>
              </a:rPr>
              <a:t>   К </a:t>
            </a:r>
            <a:r>
              <a:rPr lang="ru-RU" sz="900" b="1" dirty="0">
                <a:latin typeface="Arial Narrow" pitchFamily="34" charset="0"/>
              </a:rPr>
              <a:t>1</a:t>
            </a:r>
            <a:r>
              <a:rPr lang="ru-RU" sz="1500" b="1" dirty="0">
                <a:latin typeface="Arial Narrow" pitchFamily="34" charset="0"/>
              </a:rPr>
              <a:t>К </a:t>
            </a:r>
            <a:r>
              <a:rPr lang="ru-RU" sz="900" b="1" dirty="0">
                <a:latin typeface="Arial Narrow" pitchFamily="34" charset="0"/>
              </a:rPr>
              <a:t>3</a:t>
            </a:r>
            <a:r>
              <a:rPr lang="ru-RU" sz="1500" b="1" dirty="0">
                <a:latin typeface="Arial Narrow" pitchFamily="34" charset="0"/>
              </a:rPr>
              <a:t> = 15 см</a:t>
            </a:r>
          </a:p>
          <a:p>
            <a:pPr marL="342900" indent="-342900">
              <a:spcBef>
                <a:spcPct val="50000"/>
              </a:spcBef>
              <a:buAutoNum type="arabicPeriod" startAt="2"/>
            </a:pP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   К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3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4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= К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2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Arial Narrow" pitchFamily="34" charset="0"/>
              </a:rPr>
              <a:t>4</a:t>
            </a:r>
            <a:r>
              <a:rPr lang="ru-RU" sz="1500" b="1" dirty="0">
                <a:solidFill>
                  <a:srgbClr val="FF0000"/>
                </a:solidFill>
                <a:latin typeface="Arial Narrow" pitchFamily="34" charset="0"/>
              </a:rPr>
              <a:t>= 15см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947050" y="1446601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46654" y="2464593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2456245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554008" y="2303858"/>
            <a:ext cx="3129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07587" y="4286262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3446852" y="2411015"/>
            <a:ext cx="107157" cy="107157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4839893" y="1875230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18026" y="2303858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18026" y="4339841"/>
            <a:ext cx="4395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946654" y="4554155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902468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 flipH="1" flipV="1">
            <a:off x="4840488" y="2571155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>
            <a:off x="4839893" y="2839643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3071802" y="2035965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911066" y="2678907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28860" y="2196701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82439" y="1393023"/>
            <a:ext cx="4122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54008" y="1446602"/>
            <a:ext cx="306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554009" y="2786064"/>
            <a:ext cx="3241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803909" y="1607337"/>
            <a:ext cx="696521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2375877" y="2035370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947050" y="3482584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43" name="Прямая со стрелкой 42"/>
          <p:cNvCxnSpPr/>
          <p:nvPr/>
        </p:nvCxnSpPr>
        <p:spPr>
          <a:xfrm rot="10800000">
            <a:off x="4786314" y="3964791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536017" y="2946800"/>
            <a:ext cx="964413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2536017" y="3482585"/>
            <a:ext cx="535785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5400000">
            <a:off x="2275863" y="3206954"/>
            <a:ext cx="521499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16200000" flipH="1">
            <a:off x="2803314" y="3215288"/>
            <a:ext cx="544119" cy="7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2214546" y="3321849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214546" y="2678907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071802" y="3321849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4893471" y="4125526"/>
            <a:ext cx="0" cy="215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350"/>
          </a:p>
        </p:txBody>
      </p:sp>
      <p:cxnSp>
        <p:nvCxnSpPr>
          <p:cNvPr id="41" name="Прямая со стрелкой 40"/>
          <p:cNvCxnSpPr/>
          <p:nvPr/>
        </p:nvCxnSpPr>
        <p:spPr>
          <a:xfrm rot="10800000">
            <a:off x="4839893" y="4607733"/>
            <a:ext cx="214314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3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 descr="Точечная сетка"/>
          <p:cNvSpPr>
            <a:spLocks noChangeArrowheads="1"/>
          </p:cNvSpPr>
          <p:nvPr/>
        </p:nvSpPr>
        <p:spPr bwMode="auto">
          <a:xfrm>
            <a:off x="1518025" y="1125131"/>
            <a:ext cx="2839661" cy="3643338"/>
          </a:xfrm>
          <a:prstGeom prst="rect">
            <a:avLst/>
          </a:prstGeom>
          <a:pattFill prst="dotGrid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350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>
            <a:off x="902468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>
            <a:off x="3072398" y="2088948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946654" y="4554155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803909" y="1607337"/>
            <a:ext cx="696521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3072398" y="2035370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5400000">
            <a:off x="2456245" y="3508778"/>
            <a:ext cx="2089562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946654" y="4554155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1493658" y="152043"/>
            <a:ext cx="59471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70C0"/>
                </a:solidFill>
                <a:latin typeface="Arial Narrow" pitchFamily="34" charset="0"/>
              </a:rPr>
              <a:t>Построение основы чертежа фартука с нагрудником                            в М 1:4 по своим меркам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FD3AC-0E82-42BF-BA76-ECE07B6B3D6B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46654" y="2464593"/>
            <a:ext cx="155376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2456245" y="3508778"/>
            <a:ext cx="2089562" cy="1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554008" y="2303858"/>
            <a:ext cx="3129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07587" y="4286262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18026" y="2303858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18026" y="4339841"/>
            <a:ext cx="4395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946654" y="4554155"/>
            <a:ext cx="1553766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902468" y="3508778"/>
            <a:ext cx="2089562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3072398" y="2035370"/>
            <a:ext cx="857256" cy="1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911066" y="2678907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28860" y="2196701"/>
            <a:ext cx="4187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82439" y="1393023"/>
            <a:ext cx="4122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54008" y="1446602"/>
            <a:ext cx="306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554009" y="2786064"/>
            <a:ext cx="3241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803909" y="1607337"/>
            <a:ext cx="696521" cy="1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2375877" y="2035370"/>
            <a:ext cx="857256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595913" y="2918224"/>
            <a:ext cx="964413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2536017" y="3482585"/>
            <a:ext cx="535785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5400000">
            <a:off x="2275863" y="3206954"/>
            <a:ext cx="521499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16200000" flipH="1">
            <a:off x="2803314" y="3215288"/>
            <a:ext cx="544119" cy="7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2214546" y="3321849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214546" y="2678907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071802" y="3321849"/>
            <a:ext cx="4299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Дуга 45"/>
          <p:cNvSpPr/>
          <p:nvPr/>
        </p:nvSpPr>
        <p:spPr>
          <a:xfrm rot="5938758">
            <a:off x="1002302" y="716909"/>
            <a:ext cx="1888703" cy="1654316"/>
          </a:xfrm>
          <a:prstGeom prst="arc">
            <a:avLst>
              <a:gd name="adj1" fmla="val 15928259"/>
              <a:gd name="adj2" fmla="val 21032544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7" name="Дуга 46"/>
          <p:cNvSpPr/>
          <p:nvPr/>
        </p:nvSpPr>
        <p:spPr>
          <a:xfrm rot="10800000">
            <a:off x="1946654" y="2571750"/>
            <a:ext cx="2143140" cy="1982405"/>
          </a:xfrm>
          <a:prstGeom prst="arc">
            <a:avLst>
              <a:gd name="adj1" fmla="val 16200000"/>
              <a:gd name="adj2" fmla="val 21501673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946654" y="4554155"/>
            <a:ext cx="910824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16200000" flipH="1">
            <a:off x="1597792" y="4152916"/>
            <a:ext cx="704855" cy="71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с двумя скругленными соседними углами 55"/>
          <p:cNvSpPr/>
          <p:nvPr/>
        </p:nvSpPr>
        <p:spPr>
          <a:xfrm rot="10800000">
            <a:off x="2536017" y="2946800"/>
            <a:ext cx="535785" cy="535785"/>
          </a:xfrm>
          <a:prstGeom prst="round2SameRect">
            <a:avLst>
              <a:gd name="adj1" fmla="val 50000"/>
              <a:gd name="adj2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45" name="Picture 2" descr="E:\фото технологии\фартук\fartu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38165">
            <a:off x="5073500" y="1447279"/>
            <a:ext cx="2371299" cy="2501370"/>
          </a:xfrm>
          <a:prstGeom prst="rect">
            <a:avLst/>
          </a:prstGeom>
          <a:noFill/>
        </p:spPr>
      </p:pic>
      <p:sp>
        <p:nvSpPr>
          <p:cNvPr id="60" name="TextBox 59"/>
          <p:cNvSpPr txBox="1"/>
          <p:nvPr/>
        </p:nvSpPr>
        <p:spPr>
          <a:xfrm>
            <a:off x="1493658" y="573528"/>
            <a:ext cx="6050054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dirty="0">
                <a:latin typeface="Georgia" pitchFamily="18" charset="0"/>
              </a:rPr>
              <a:t>Моделирование – </a:t>
            </a:r>
            <a:r>
              <a:rPr lang="ru-RU" sz="1350" dirty="0">
                <a:latin typeface="Georgia" pitchFamily="18" charset="0"/>
              </a:rPr>
              <a:t>это процесс изменения чертежа выкройки  </a:t>
            </a:r>
          </a:p>
          <a:p>
            <a:r>
              <a:rPr lang="ru-RU" sz="1350" dirty="0">
                <a:latin typeface="Georgia" pitchFamily="18" charset="0"/>
              </a:rPr>
              <a:t> в соответствии с выбранной моделью.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rot="5400000">
            <a:off x="3072668" y="2035370"/>
            <a:ext cx="857256" cy="1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 descr="E:\фото технологии\фартук\fartu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38165">
            <a:off x="5187800" y="1561579"/>
            <a:ext cx="2371299" cy="25013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210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6" grpId="0" animBg="1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822094"/>
              </p:ext>
            </p:extLst>
          </p:nvPr>
        </p:nvGraphicFramePr>
        <p:xfrm>
          <a:off x="1880171" y="339503"/>
          <a:ext cx="5284117" cy="1249680"/>
        </p:xfrm>
        <a:graphic>
          <a:graphicData uri="http://schemas.openxmlformats.org/drawingml/2006/table">
            <a:tbl>
              <a:tblPr/>
              <a:tblGrid>
                <a:gridCol w="52841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Рефлексия</a:t>
                      </a:r>
                      <a:endParaRPr lang="ru-RU" sz="40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40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11760" y="1995686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 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егодня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я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узнала...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•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   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Б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ыло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трудно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…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Я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поняла,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что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…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3200">
                <a:solidFill>
                  <a:srgbClr val="000000"/>
                </a:solidFill>
                <a:latin typeface="Times New Roman" panose="02020603050405020304" pitchFamily="18" charset="0"/>
              </a:rPr>
              <a:t>Б</a:t>
            </a:r>
            <a:r>
              <a:rPr lang="ru-RU" sz="3200" smtClean="0">
                <a:solidFill>
                  <a:srgbClr val="000000"/>
                </a:solidFill>
                <a:latin typeface="Times New Roman" panose="02020603050405020304" pitchFamily="18" charset="0"/>
              </a:rPr>
              <a:t>ыло интересно…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15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445483"/>
              </p:ext>
            </p:extLst>
          </p:nvPr>
        </p:nvGraphicFramePr>
        <p:xfrm>
          <a:off x="611561" y="3939902"/>
          <a:ext cx="7632848" cy="936104"/>
        </p:xfrm>
        <a:graphic>
          <a:graphicData uri="http://schemas.openxmlformats.org/drawingml/2006/table">
            <a:tbl>
              <a:tblPr/>
              <a:tblGrid>
                <a:gridCol w="76328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r>
                        <a:rPr lang="ru-RU" sz="5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Спасибо</a:t>
                      </a:r>
                      <a:r>
                        <a:rPr lang="ru-RU" sz="5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4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внимание!</a:t>
                      </a:r>
                      <a:endParaRPr lang="ru-RU" sz="5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72516"/>
            <a:ext cx="3960440" cy="37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1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5486"/>
            <a:ext cx="59046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  <a:p>
            <a:pPr marL="342900" indent="-342900">
              <a:buFont typeface="+mj-lt"/>
              <a:buAutoNum type="arabicPeriod"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черчение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чертёж?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чертежей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Шрифты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чертежа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</a:t>
            </a: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E03E57-3A03-444C-89FE-AC1B47CAC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75" y="1033847"/>
            <a:ext cx="3725897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35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411510"/>
            <a:ext cx="7427168" cy="172819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эскиз?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мерки нужны для построение чертежа?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эскиз фартука.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2EA738-F344-49EF-ACF6-5C9F5035E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7475"/>
            <a:ext cx="2284767" cy="275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44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11408"/>
            <a:ext cx="489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Черчение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один из основных способов передачи информации о форме, размерах и расположении различных деталей и конструкций. Чертежи используются во многих областях человеческой деятельности, таких как архитектура, машиностроение, электроника и т.д.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черчение</a:t>
            </a:r>
          </a:p>
        </p:txBody>
      </p:sp>
      <p:pic>
        <p:nvPicPr>
          <p:cNvPr id="2050" name="Picture 2" descr="C:\Users\moyso\Downloads\image-engineering-objects-workplace-top-view-construction-concept-engineering-tools-vintage-tone-retro-filter-effect-soft-focus-selective-focu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5"/>
          <a:stretch/>
        </p:blipFill>
        <p:spPr bwMode="auto">
          <a:xfrm>
            <a:off x="4896906" y="871921"/>
            <a:ext cx="4214302" cy="3699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10074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7534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Чертёж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— это графическое изображение предмета или конструкции, выполненное по определённым правилам. Чертёж должен содержать всю необходимую информацию о предмете, чтобы можно было его изготовить или использовать.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Основные элементы чертежа: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Вид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— изображение предмета спереди, сбоку или сверху.</a:t>
            </a:r>
          </a:p>
          <a:p>
            <a:pPr lvl="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Масштаб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— соотношение между реальными размерами предмета и его изображением на чертеже.</a:t>
            </a:r>
          </a:p>
          <a:p>
            <a:pPr lvl="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Размеры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— числовые значения, которые указывают на размеры предмета.</a:t>
            </a:r>
          </a:p>
          <a:p>
            <a:pPr lvl="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Линии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— различные типы линий, которые используются для изображения разных элементов чертежа.</a:t>
            </a:r>
          </a:p>
          <a:p>
            <a:pPr lvl="0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Шрифты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— специальные шрифты, которые используются для написания размеров, наименований и других текстовых данных.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чертёж?</a:t>
            </a:r>
          </a:p>
        </p:txBody>
      </p:sp>
    </p:spTree>
    <p:extLst>
      <p:ext uri="{BB962C8B-B14F-4D97-AF65-F5344CB8AC3E}">
        <p14:creationId xmlns:p14="http://schemas.microsoft.com/office/powerpoint/2010/main" val="55873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7534"/>
            <a:ext cx="48965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рисунок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упрощённое изображение предмета, которое используется для предварительного эскиза.</a:t>
            </a:r>
          </a:p>
          <a:p>
            <a:pPr lvl="0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Сборочный чертёж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чертёж, который показывает, как отдельные детали соединяются друг с другом.</a:t>
            </a:r>
          </a:p>
          <a:p>
            <a:pPr lvl="0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чертёж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чертёж, который содержит все необходимые данные для изготовления детали.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вид чертежа имеет свои особенности и требования к оформлению.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чертежей</a:t>
            </a:r>
          </a:p>
        </p:txBody>
      </p:sp>
      <p:pic>
        <p:nvPicPr>
          <p:cNvPr id="3074" name="Picture 2" descr="C:\Users\moyso\Downloads\crop-hands-with-magnifying-glass-examining-draf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6"/>
          <a:stretch/>
        </p:blipFill>
        <p:spPr bwMode="auto">
          <a:xfrm>
            <a:off x="5254332" y="987574"/>
            <a:ext cx="3667039" cy="3352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11604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528429"/>
            <a:ext cx="51480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Линии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— это различные типы линий, которые используются для изображения различных элементов чертежа. Существует несколько типов линий:</a:t>
            </a:r>
          </a:p>
          <a:p>
            <a:pPr lvl="0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Сплошная толстая основная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— для изображения контуров предметов.</a:t>
            </a:r>
          </a:p>
          <a:p>
            <a:pPr lvl="0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Штриховая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— для невидимых линий.</a:t>
            </a:r>
          </a:p>
          <a:p>
            <a:pPr lvl="0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Тонкая сплошная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— для осевых и центровых линий.</a:t>
            </a:r>
          </a:p>
          <a:p>
            <a:pPr lvl="0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Разомкнутая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для обозначения сечений.</a:t>
            </a:r>
          </a:p>
          <a:p>
            <a:pPr lvl="0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Сплошная тонкая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— для размерных и выносных линий.</a:t>
            </a:r>
          </a:p>
          <a:p>
            <a:pPr lvl="0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Волнистая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— для линий обрыва.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	Каждая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линия имеет своё назначение и должна использоваться в соответствии с ним.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Линии</a:t>
            </a:r>
            <a:endParaRPr lang="ru-RU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83568" y="1779662"/>
            <a:ext cx="25202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83568" y="3219822"/>
            <a:ext cx="2520280" cy="0"/>
          </a:xfrm>
          <a:prstGeom prst="line">
            <a:avLst/>
          </a:prstGeom>
          <a:ln w="50800"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83568" y="2715766"/>
            <a:ext cx="25202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83568" y="2355726"/>
            <a:ext cx="252028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олилиния 15"/>
          <p:cNvSpPr/>
          <p:nvPr/>
        </p:nvSpPr>
        <p:spPr>
          <a:xfrm>
            <a:off x="541020" y="3634712"/>
            <a:ext cx="2783448" cy="374585"/>
          </a:xfrm>
          <a:custGeom>
            <a:avLst/>
            <a:gdLst>
              <a:gd name="connsiteX0" fmla="*/ 0 w 2783448"/>
              <a:gd name="connsiteY0" fmla="*/ 335308 h 374585"/>
              <a:gd name="connsiteX1" fmla="*/ 358140 w 2783448"/>
              <a:gd name="connsiteY1" fmla="*/ 28 h 374585"/>
              <a:gd name="connsiteX2" fmla="*/ 754380 w 2783448"/>
              <a:gd name="connsiteY2" fmla="*/ 350548 h 374585"/>
              <a:gd name="connsiteX3" fmla="*/ 1143000 w 2783448"/>
              <a:gd name="connsiteY3" fmla="*/ 30508 h 374585"/>
              <a:gd name="connsiteX4" fmla="*/ 1493520 w 2783448"/>
              <a:gd name="connsiteY4" fmla="*/ 365788 h 374585"/>
              <a:gd name="connsiteX5" fmla="*/ 1844040 w 2783448"/>
              <a:gd name="connsiteY5" fmla="*/ 30508 h 374585"/>
              <a:gd name="connsiteX6" fmla="*/ 2141220 w 2783448"/>
              <a:gd name="connsiteY6" fmla="*/ 342928 h 374585"/>
              <a:gd name="connsiteX7" fmla="*/ 2468880 w 2783448"/>
              <a:gd name="connsiteY7" fmla="*/ 53368 h 374585"/>
              <a:gd name="connsiteX8" fmla="*/ 2750820 w 2783448"/>
              <a:gd name="connsiteY8" fmla="*/ 350548 h 374585"/>
              <a:gd name="connsiteX9" fmla="*/ 2766060 w 2783448"/>
              <a:gd name="connsiteY9" fmla="*/ 335308 h 37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3448" h="374585">
                <a:moveTo>
                  <a:pt x="0" y="335308"/>
                </a:moveTo>
                <a:cubicBezTo>
                  <a:pt x="116205" y="166398"/>
                  <a:pt x="232410" y="-2512"/>
                  <a:pt x="358140" y="28"/>
                </a:cubicBezTo>
                <a:cubicBezTo>
                  <a:pt x="483870" y="2568"/>
                  <a:pt x="623570" y="345468"/>
                  <a:pt x="754380" y="350548"/>
                </a:cubicBezTo>
                <a:cubicBezTo>
                  <a:pt x="885190" y="355628"/>
                  <a:pt x="1019810" y="27968"/>
                  <a:pt x="1143000" y="30508"/>
                </a:cubicBezTo>
                <a:cubicBezTo>
                  <a:pt x="1266190" y="33048"/>
                  <a:pt x="1376680" y="365788"/>
                  <a:pt x="1493520" y="365788"/>
                </a:cubicBezTo>
                <a:cubicBezTo>
                  <a:pt x="1610360" y="365788"/>
                  <a:pt x="1736090" y="34318"/>
                  <a:pt x="1844040" y="30508"/>
                </a:cubicBezTo>
                <a:cubicBezTo>
                  <a:pt x="1951990" y="26698"/>
                  <a:pt x="2037080" y="339118"/>
                  <a:pt x="2141220" y="342928"/>
                </a:cubicBezTo>
                <a:cubicBezTo>
                  <a:pt x="2245360" y="346738"/>
                  <a:pt x="2367280" y="52098"/>
                  <a:pt x="2468880" y="53368"/>
                </a:cubicBezTo>
                <a:cubicBezTo>
                  <a:pt x="2570480" y="54638"/>
                  <a:pt x="2701290" y="303558"/>
                  <a:pt x="2750820" y="350548"/>
                </a:cubicBezTo>
                <a:cubicBezTo>
                  <a:pt x="2800350" y="397538"/>
                  <a:pt x="2783205" y="366423"/>
                  <a:pt x="2766060" y="33530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88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11510"/>
            <a:ext cx="87849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чертежа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процесс приведения чертежа в соответствие с требованиями ГОСТ. ГОСТ — это государственный стандарт, который устанавливает правила оформления чертежей.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 определяет следующие основные требования к оформлению: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листа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А4, А3, А2 и т. д.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стандартные масштабы, установленные ГОСТом.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размеры должны соответствовать ГОСТам.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должны использоваться только те линии, которые установлены ГОСТом.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Шрифты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должны использоваться шрифты, установленные ГОСТом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чертежа </a:t>
            </a:r>
          </a:p>
        </p:txBody>
      </p:sp>
    </p:spTree>
    <p:extLst>
      <p:ext uri="{BB962C8B-B14F-4D97-AF65-F5344CB8AC3E}">
        <p14:creationId xmlns:p14="http://schemas.microsoft.com/office/powerpoint/2010/main" val="152854850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1209</Words>
  <Application>Microsoft Office PowerPoint</Application>
  <PresentationFormat>Экран (16:9)</PresentationFormat>
  <Paragraphs>248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moysoh8u1@outlook.com</dc:creator>
  <cp:lastModifiedBy>Madina</cp:lastModifiedBy>
  <cp:revision>30</cp:revision>
  <cp:lastPrinted>2024-10-15T07:58:07Z</cp:lastPrinted>
  <dcterms:created xsi:type="dcterms:W3CDTF">2024-10-06T08:55:38Z</dcterms:created>
  <dcterms:modified xsi:type="dcterms:W3CDTF">2024-10-16T08:08:17Z</dcterms:modified>
</cp:coreProperties>
</file>