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62" r:id="rId2"/>
    <p:sldId id="257" r:id="rId3"/>
    <p:sldId id="309" r:id="rId4"/>
    <p:sldId id="258" r:id="rId5"/>
    <p:sldId id="259" r:id="rId6"/>
    <p:sldId id="260" r:id="rId7"/>
    <p:sldId id="284" r:id="rId8"/>
    <p:sldId id="267" r:id="rId9"/>
    <p:sldId id="263" r:id="rId10"/>
    <p:sldId id="325" r:id="rId11"/>
    <p:sldId id="313" r:id="rId12"/>
    <p:sldId id="332" r:id="rId13"/>
    <p:sldId id="333" r:id="rId14"/>
    <p:sldId id="320" r:id="rId15"/>
    <p:sldId id="282" r:id="rId16"/>
    <p:sldId id="298" r:id="rId17"/>
    <p:sldId id="299" r:id="rId18"/>
    <p:sldId id="300" r:id="rId19"/>
    <p:sldId id="301" r:id="rId20"/>
    <p:sldId id="302" r:id="rId21"/>
    <p:sldId id="285" r:id="rId22"/>
    <p:sldId id="322" r:id="rId23"/>
    <p:sldId id="324" r:id="rId24"/>
    <p:sldId id="329" r:id="rId25"/>
    <p:sldId id="286" r:id="rId26"/>
    <p:sldId id="272" r:id="rId27"/>
    <p:sldId id="273" r:id="rId28"/>
    <p:sldId id="274" r:id="rId29"/>
    <p:sldId id="328" r:id="rId30"/>
    <p:sldId id="331" r:id="rId31"/>
    <p:sldId id="297" r:id="rId32"/>
    <p:sldId id="275" r:id="rId33"/>
    <p:sldId id="276" r:id="rId34"/>
    <p:sldId id="278" r:id="rId35"/>
    <p:sldId id="279" r:id="rId36"/>
    <p:sldId id="28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65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FDA95-36DB-49BE-9719-8705B042119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7A42A-9EDF-457F-A485-DE3F3C997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2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4054BCE-2CE4-40AE-B582-8F3E4F4DAED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E19C182-0F8D-450D-9C71-57947BC39A8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C414-52E7-45A2-B67A-009C7100BE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4C67-B792-498B-9041-82FF094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1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C414-52E7-45A2-B67A-009C7100BE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4C67-B792-498B-9041-82FF094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6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C414-52E7-45A2-B67A-009C7100BE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4C67-B792-498B-9041-82FF094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7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C414-52E7-45A2-B67A-009C7100BE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4C67-B792-498B-9041-82FF094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3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C414-52E7-45A2-B67A-009C7100BE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4C67-B792-498B-9041-82FF094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9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C414-52E7-45A2-B67A-009C7100BE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4C67-B792-498B-9041-82FF094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6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C414-52E7-45A2-B67A-009C7100BE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4C67-B792-498B-9041-82FF094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7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C414-52E7-45A2-B67A-009C7100BE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4C67-B792-498B-9041-82FF094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C414-52E7-45A2-B67A-009C7100BE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4C67-B792-498B-9041-82FF094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5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C414-52E7-45A2-B67A-009C7100BE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4C67-B792-498B-9041-82FF094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C414-52E7-45A2-B67A-009C7100BE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4C67-B792-498B-9041-82FF094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BC414-52E7-45A2-B67A-009C7100BE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4C67-B792-498B-9041-82FF094CA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8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index.php?overview&amp;s=&amp;category=0&amp;tool=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mogu-pisat.ru/sochinenie/?ELEMENT_ID=12127566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62396" y="172813"/>
            <a:ext cx="8874099" cy="6685187"/>
          </a:xfrm>
        </p:spPr>
        <p:txBody>
          <a:bodyPr>
            <a:normAutofit fontScale="77500" lnSpcReduction="20000"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Личностные:</a:t>
            </a:r>
          </a:p>
          <a:p>
            <a:pPr algn="l"/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Развитие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грамотности и культуры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речи. 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Формирование аналитического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мышления. Воспитание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внимательности и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усидчивости.</a:t>
            </a:r>
            <a:endParaRPr lang="ru-RU" sz="31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100" b="1" i="0" u="none" strike="noStrike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3100" b="1" i="0" u="none" strike="noStrike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- Правильно 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оценивать результаты деятельности, анализировать собственную работу, планировать свое действие в соответствии с поставленной задачей, уметь определять цель учебной деятельности, слушать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собеседника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систематизировать материал, полученный на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предыдущих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уроках, ориентироваться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учебнике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, находить нужную информацию, работать с разными по уровню заданиями, уметь составлять алгоритмы деятельности при решении проблемы</a:t>
            </a:r>
          </a:p>
          <a:p>
            <a:pPr algn="l"/>
            <a:r>
              <a:rPr lang="ru-RU" sz="31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Предметные</a:t>
            </a:r>
            <a:r>
              <a:rPr lang="ru-RU" sz="3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33"/>
              <a:buFont typeface="Wingdings" panose="05000000000000000000" pitchFamily="2" charset="0"/>
              <a:buChar char="Ø"/>
            </a:pP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Правильно использовать в устной и письменной речи деепричастные обороты. Определять наличие и границы и деепричастных оборотов. Правильно согласовывать деепричастия с определяемыми словами. Корректировать предложения с нарушениями норм употребления причастных и деепричастных оборотов</a:t>
            </a:r>
            <a:endParaRPr lang="ru-RU" sz="3100" b="0" i="0" u="none" strike="noStrike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Алгоритм   выявления ошибок в предложениях с деепричастным оборотом.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 -Находим  сказуемое </a:t>
            </a:r>
          </a:p>
          <a:p>
            <a:pPr marL="0" lvl="0" indent="0">
              <a:buNone/>
            </a:pPr>
            <a:r>
              <a:rPr lang="ru-RU" dirty="0" smtClean="0"/>
              <a:t> -Находим подлежащее </a:t>
            </a:r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-Находим добавочное действие </a:t>
            </a:r>
          </a:p>
          <a:p>
            <a:pPr marL="0" lvl="0" indent="0">
              <a:buNone/>
            </a:pPr>
            <a:r>
              <a:rPr lang="ru-RU" dirty="0" smtClean="0"/>
              <a:t>-Сопоставляем подлежащее с деепричастным оборотом</a:t>
            </a:r>
          </a:p>
          <a:p>
            <a:pPr lvl="0">
              <a:buFontTx/>
              <a:buChar char="-"/>
            </a:pPr>
            <a:endParaRPr lang="ru-RU" dirty="0"/>
          </a:p>
        </p:txBody>
      </p:sp>
      <p:pic>
        <p:nvPicPr>
          <p:cNvPr id="4" name="Рисунок 3" descr="http://testy-klass.ru/wp-content/uploads/2023/09/yayayaya1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861048"/>
            <a:ext cx="1152128" cy="260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8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7544" y="116632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Двусоставное предложение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1.Сдав </a:t>
            </a:r>
            <a:r>
              <a:rPr lang="ru-RU" dirty="0"/>
              <a:t>экзамены , меня приняли в </a:t>
            </a:r>
            <a:r>
              <a:rPr lang="ru-RU" dirty="0" smtClean="0"/>
              <a:t>ВУЗ.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2.Получив </a:t>
            </a:r>
            <a:r>
              <a:rPr lang="ru-RU" dirty="0"/>
              <a:t>математическую модель, учёными была составлена компьютерная </a:t>
            </a:r>
            <a:r>
              <a:rPr lang="ru-RU" dirty="0" smtClean="0"/>
              <a:t>программа.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Распахнув окно,  в комнату повеяло прохладой.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32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Односоставные предложения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1. Приехав в Москву, обязательно посетите Красную площадь.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2. Читая текст, обращаю внимание на способы выражения авторской позиции.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3.</a:t>
            </a:r>
            <a:r>
              <a:rPr lang="ru-RU" dirty="0"/>
              <a:t> </a:t>
            </a:r>
            <a:r>
              <a:rPr lang="ru-RU" dirty="0" smtClean="0"/>
              <a:t>Садясь в поезд , нужно проверить наличие билета. </a:t>
            </a:r>
          </a:p>
        </p:txBody>
      </p:sp>
    </p:spTree>
    <p:extLst>
      <p:ext uri="{BB962C8B-B14F-4D97-AF65-F5344CB8AC3E}">
        <p14:creationId xmlns:p14="http://schemas.microsoft.com/office/powerpoint/2010/main" val="34764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5658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Переходя улицу,  смотрите по сторонам.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2. Переходя улицу , смотри по сторонам.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3. Переходя улицу,  нужно смотреть по сторонам.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91264" cy="115212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 </a:t>
            </a:r>
            <a:r>
              <a:rPr lang="ru-RU" sz="2800" b="1" i="1" dirty="0"/>
              <a:t> 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/>
              <a:t>Выберите грамматически </a:t>
            </a:r>
            <a:r>
              <a:rPr lang="ru-RU" sz="2800" dirty="0" smtClean="0"/>
              <a:t>правильное </a:t>
            </a:r>
            <a:r>
              <a:rPr lang="ru-RU" sz="2800" dirty="0"/>
              <a:t>продолжения </a:t>
            </a:r>
            <a:r>
              <a:rPr lang="ru-RU" sz="2800" dirty="0" smtClean="0"/>
              <a:t>предложения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8326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B0F0"/>
                </a:solidFill>
              </a:rPr>
              <a:t>   </a:t>
            </a:r>
            <a:r>
              <a:rPr lang="x-none" i="1" smtClean="0">
                <a:solidFill>
                  <a:srgbClr val="FF0000"/>
                </a:solidFill>
              </a:rPr>
              <a:t>Приступая </a:t>
            </a:r>
            <a:r>
              <a:rPr lang="x-none" i="1">
                <a:solidFill>
                  <a:srgbClr val="FF0000"/>
                </a:solidFill>
              </a:rPr>
              <a:t>к </a:t>
            </a:r>
            <a:r>
              <a:rPr lang="ru-RU" i="1" dirty="0">
                <a:solidFill>
                  <a:srgbClr val="FF0000"/>
                </a:solidFill>
              </a:rPr>
              <a:t>созданию </a:t>
            </a:r>
            <a:r>
              <a:rPr lang="x-none" i="1">
                <a:solidFill>
                  <a:srgbClr val="FF0000"/>
                </a:solidFill>
              </a:rPr>
              <a:t>сочинения-рассуждения на</a:t>
            </a:r>
            <a:r>
              <a:rPr lang="ru-RU" i="1" dirty="0">
                <a:solidFill>
                  <a:srgbClr val="FF0000"/>
                </a:solidFill>
              </a:rPr>
              <a:t> экзамене</a:t>
            </a:r>
            <a:r>
              <a:rPr lang="x-none" i="1">
                <a:solidFill>
                  <a:srgbClr val="FF0000"/>
                </a:solidFill>
              </a:rPr>
              <a:t>,</a:t>
            </a:r>
            <a:endParaRPr lang="ru-RU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1.внимательно, вдумчиво прочитай исходный текст.</a:t>
            </a:r>
          </a:p>
          <a:p>
            <a:pPr marL="0" indent="0">
              <a:buNone/>
            </a:pPr>
            <a:r>
              <a:rPr lang="ru-RU" dirty="0"/>
              <a:t>2.ты  продумываешь, какие примеры можно было бы использовать для аргументации  своего мнения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/>
              <a:t>3.мне трудно точно сформулировать проблему текста.</a:t>
            </a:r>
          </a:p>
          <a:p>
            <a:pPr marL="0" indent="0">
              <a:buNone/>
            </a:pPr>
            <a:r>
              <a:rPr lang="ru-RU" dirty="0"/>
              <a:t>4.учитывается авторская позиция.</a:t>
            </a:r>
          </a:p>
          <a:p>
            <a:pPr marL="0" indent="0">
              <a:buNone/>
            </a:pPr>
            <a:r>
              <a:rPr lang="ru-RU" dirty="0"/>
              <a:t>5. рекомендуется  определить основную мысль анализируемой статьи. </a:t>
            </a:r>
            <a:r>
              <a:rPr lang="ru-RU" dirty="0" smtClean="0"/>
              <a:t>( 3 мин)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1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504056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66967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/>
              <a:t>   </a:t>
            </a:r>
            <a:r>
              <a:rPr lang="x-none" i="1" smtClean="0">
                <a:solidFill>
                  <a:srgbClr val="FF0000"/>
                </a:solidFill>
              </a:rPr>
              <a:t>Приступая </a:t>
            </a:r>
            <a:r>
              <a:rPr lang="x-none" i="1">
                <a:solidFill>
                  <a:srgbClr val="FF0000"/>
                </a:solidFill>
              </a:rPr>
              <a:t>к </a:t>
            </a:r>
            <a:r>
              <a:rPr lang="ru-RU" i="1" dirty="0">
                <a:solidFill>
                  <a:srgbClr val="FF0000"/>
                </a:solidFill>
              </a:rPr>
              <a:t>созданию </a:t>
            </a:r>
            <a:r>
              <a:rPr lang="x-none" i="1">
                <a:solidFill>
                  <a:srgbClr val="FF0000"/>
                </a:solidFill>
              </a:rPr>
              <a:t>сочинения-рассуждения на</a:t>
            </a:r>
            <a:r>
              <a:rPr lang="ru-RU" i="1" dirty="0">
                <a:solidFill>
                  <a:srgbClr val="FF0000"/>
                </a:solidFill>
              </a:rPr>
              <a:t> экзамене</a:t>
            </a:r>
            <a:r>
              <a:rPr lang="x-none" i="1" smtClean="0">
                <a:solidFill>
                  <a:srgbClr val="FF0000"/>
                </a:solidFill>
              </a:rPr>
              <a:t>,</a:t>
            </a:r>
            <a:endParaRPr lang="ru-RU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1.внимательно</a:t>
            </a:r>
            <a:r>
              <a:rPr lang="ru-RU" dirty="0">
                <a:solidFill>
                  <a:srgbClr val="00B050"/>
                </a:solidFill>
              </a:rPr>
              <a:t>, вдумчиво прочитай исходный текст.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2.ты  продумываешь, какие примеры можно было бы использовать для аргументации  своего мнения.</a:t>
            </a:r>
          </a:p>
          <a:p>
            <a:pPr marL="0" indent="0">
              <a:buNone/>
            </a:pPr>
            <a:r>
              <a:rPr lang="ru-RU" dirty="0"/>
              <a:t>3.мне трудно точно сформулировать проблему текста.</a:t>
            </a:r>
          </a:p>
          <a:p>
            <a:pPr marL="0" indent="0">
              <a:buNone/>
            </a:pPr>
            <a:r>
              <a:rPr lang="ru-RU" dirty="0"/>
              <a:t>4.учитывается авторская позиция.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5. рекомендуется  определить основную мысль анализируемой статьи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9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b="1" i="1" dirty="0"/>
              <a:t> </a:t>
            </a:r>
            <a:r>
              <a:rPr lang="x-none" i="1" smtClean="0">
                <a:solidFill>
                  <a:srgbClr val="FF0000"/>
                </a:solidFill>
              </a:rPr>
              <a:t>Приступая </a:t>
            </a:r>
            <a:r>
              <a:rPr lang="x-none" i="1">
                <a:solidFill>
                  <a:srgbClr val="FF0000"/>
                </a:solidFill>
              </a:rPr>
              <a:t>к </a:t>
            </a:r>
            <a:r>
              <a:rPr lang="ru-RU" i="1" dirty="0">
                <a:solidFill>
                  <a:srgbClr val="FF0000"/>
                </a:solidFill>
              </a:rPr>
              <a:t>созданию </a:t>
            </a:r>
            <a:r>
              <a:rPr lang="x-none" i="1">
                <a:solidFill>
                  <a:srgbClr val="FF0000"/>
                </a:solidFill>
              </a:rPr>
              <a:t>сочинения-рассуждения на</a:t>
            </a:r>
            <a:r>
              <a:rPr lang="ru-RU" i="1" dirty="0">
                <a:solidFill>
                  <a:srgbClr val="FF0000"/>
                </a:solidFill>
              </a:rPr>
              <a:t> экзамене</a:t>
            </a:r>
            <a:r>
              <a:rPr lang="x-none" i="1" smtClean="0">
                <a:solidFill>
                  <a:srgbClr val="FF0000"/>
                </a:solidFill>
              </a:rPr>
              <a:t>,</a:t>
            </a:r>
            <a:r>
              <a:rPr lang="ru-RU" dirty="0"/>
              <a:t> </a:t>
            </a:r>
            <a:r>
              <a:rPr lang="ru-RU" dirty="0" smtClean="0"/>
              <a:t>внимательно</a:t>
            </a:r>
            <a:r>
              <a:rPr lang="ru-RU" dirty="0"/>
              <a:t>, вдумчиво прочитай исходный текст</a:t>
            </a:r>
            <a:endParaRPr lang="ru-RU" i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6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2.</a:t>
            </a:r>
            <a:r>
              <a:rPr lang="x-none" i="1" smtClean="0">
                <a:solidFill>
                  <a:srgbClr val="FF0000"/>
                </a:solidFill>
              </a:rPr>
              <a:t>Приступая </a:t>
            </a:r>
            <a:r>
              <a:rPr lang="x-none" i="1">
                <a:solidFill>
                  <a:srgbClr val="FF0000"/>
                </a:solidFill>
              </a:rPr>
              <a:t>к </a:t>
            </a:r>
            <a:r>
              <a:rPr lang="ru-RU" i="1" dirty="0">
                <a:solidFill>
                  <a:srgbClr val="FF0000"/>
                </a:solidFill>
              </a:rPr>
              <a:t>созданию </a:t>
            </a:r>
            <a:r>
              <a:rPr lang="x-none" i="1">
                <a:solidFill>
                  <a:srgbClr val="FF0000"/>
                </a:solidFill>
              </a:rPr>
              <a:t>сочинения-рассуждения на</a:t>
            </a:r>
            <a:r>
              <a:rPr lang="ru-RU" i="1" dirty="0">
                <a:solidFill>
                  <a:srgbClr val="FF0000"/>
                </a:solidFill>
              </a:rPr>
              <a:t> экзамене</a:t>
            </a:r>
            <a:r>
              <a:rPr lang="x-none" i="1" smtClean="0">
                <a:solidFill>
                  <a:srgbClr val="FF0000"/>
                </a:solidFill>
              </a:rPr>
              <a:t>,</a:t>
            </a:r>
            <a:r>
              <a:rPr lang="x-none" i="1">
                <a:solidFill>
                  <a:srgbClr val="FF0000"/>
                </a:solidFill>
              </a:rPr>
              <a:t> </a:t>
            </a:r>
            <a:r>
              <a:rPr lang="ru-RU" dirty="0"/>
              <a:t>ты  продумываешь, какие примеры можно было бы использовать для аргументации  своего мнения.</a:t>
            </a:r>
          </a:p>
          <a:p>
            <a:pPr marL="0" indent="0"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8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3.</a:t>
            </a:r>
            <a:r>
              <a:rPr lang="x-none" i="1" smtClean="0">
                <a:solidFill>
                  <a:srgbClr val="FF0000"/>
                </a:solidFill>
              </a:rPr>
              <a:t>Приступая </a:t>
            </a:r>
            <a:r>
              <a:rPr lang="x-none" i="1">
                <a:solidFill>
                  <a:srgbClr val="FF0000"/>
                </a:solidFill>
              </a:rPr>
              <a:t>к </a:t>
            </a:r>
            <a:r>
              <a:rPr lang="ru-RU" i="1" dirty="0">
                <a:solidFill>
                  <a:srgbClr val="FF0000"/>
                </a:solidFill>
              </a:rPr>
              <a:t>созданию </a:t>
            </a:r>
            <a:r>
              <a:rPr lang="x-none" i="1">
                <a:solidFill>
                  <a:srgbClr val="FF0000"/>
                </a:solidFill>
              </a:rPr>
              <a:t>сочинения-рассуждения на</a:t>
            </a:r>
            <a:r>
              <a:rPr lang="ru-RU" i="1" dirty="0">
                <a:solidFill>
                  <a:srgbClr val="FF0000"/>
                </a:solidFill>
              </a:rPr>
              <a:t> экзамене</a:t>
            </a:r>
            <a:r>
              <a:rPr lang="x-none" i="1" smtClean="0">
                <a:solidFill>
                  <a:srgbClr val="FF0000"/>
                </a:solidFill>
              </a:rPr>
              <a:t>,</a:t>
            </a:r>
            <a:r>
              <a:rPr lang="ru-RU" dirty="0"/>
              <a:t> </a:t>
            </a:r>
            <a:r>
              <a:rPr lang="ru-RU" dirty="0" smtClean="0"/>
              <a:t>мне </a:t>
            </a:r>
            <a:r>
              <a:rPr lang="ru-RU" dirty="0"/>
              <a:t>трудно точно сформулировать проблему текста.</a:t>
            </a:r>
          </a:p>
          <a:p>
            <a:endParaRPr lang="ru-RU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</a:t>
            </a:r>
            <a:r>
              <a:rPr lang="x-none" i="1">
                <a:solidFill>
                  <a:srgbClr val="FF0000"/>
                </a:solidFill>
              </a:rPr>
              <a:t> Приступая к </a:t>
            </a:r>
            <a:r>
              <a:rPr lang="ru-RU" i="1" dirty="0">
                <a:solidFill>
                  <a:srgbClr val="FF0000"/>
                </a:solidFill>
              </a:rPr>
              <a:t>созданию </a:t>
            </a:r>
            <a:r>
              <a:rPr lang="x-none" i="1">
                <a:solidFill>
                  <a:srgbClr val="FF0000"/>
                </a:solidFill>
              </a:rPr>
              <a:t>сочинения-рассуждения на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экзамене, </a:t>
            </a:r>
            <a:r>
              <a:rPr lang="ru-RU" dirty="0"/>
              <a:t>учитывается авторская позиция.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2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lenovo\Downloads\1614532882_97-p-kniga-na-belom-fone-12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665728"/>
            <a:ext cx="3312368" cy="35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novo\Downloads\PHOTO-2024-11-17-18-26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60032" cy="6336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5.</a:t>
            </a:r>
            <a:r>
              <a:rPr lang="x-none" i="1" smtClean="0">
                <a:solidFill>
                  <a:srgbClr val="FF0000"/>
                </a:solidFill>
              </a:rPr>
              <a:t>Приступая </a:t>
            </a:r>
            <a:r>
              <a:rPr lang="x-none" i="1">
                <a:solidFill>
                  <a:srgbClr val="FF0000"/>
                </a:solidFill>
              </a:rPr>
              <a:t>к </a:t>
            </a:r>
            <a:r>
              <a:rPr lang="ru-RU" i="1" dirty="0">
                <a:solidFill>
                  <a:srgbClr val="FF0000"/>
                </a:solidFill>
              </a:rPr>
              <a:t>созданию </a:t>
            </a:r>
            <a:r>
              <a:rPr lang="x-none" i="1">
                <a:solidFill>
                  <a:srgbClr val="FF0000"/>
                </a:solidFill>
              </a:rPr>
              <a:t>сочинения-рассуждения на</a:t>
            </a:r>
            <a:r>
              <a:rPr lang="ru-RU" i="1" dirty="0">
                <a:solidFill>
                  <a:srgbClr val="FF0000"/>
                </a:solidFill>
              </a:rPr>
              <a:t> экзамене, </a:t>
            </a:r>
            <a:r>
              <a:rPr lang="ru-RU" dirty="0" smtClean="0"/>
              <a:t>рекомендуется  </a:t>
            </a:r>
            <a:r>
              <a:rPr lang="ru-RU" dirty="0"/>
              <a:t>определить основную мысль анализируемой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13912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F52DCBA-B957-4127-8777-B035F9DC8D52}"/>
              </a:ext>
            </a:extLst>
          </p:cNvPr>
          <p:cNvSpPr/>
          <p:nvPr/>
        </p:nvSpPr>
        <p:spPr>
          <a:xfrm>
            <a:off x="13369" y="467479"/>
            <a:ext cx="8879111" cy="1377345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7200" b="1" dirty="0">
                <a:ln>
                  <a:solidFill>
                    <a:srgbClr val="7B1618"/>
                  </a:solidFill>
                </a:ln>
                <a:solidFill>
                  <a:srgbClr val="7B1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ПОТРЕНИРУЕМСЯ</a:t>
            </a:r>
            <a:endParaRPr lang="ru-RU" sz="7200" b="1" i="0" dirty="0">
              <a:ln>
                <a:solidFill>
                  <a:srgbClr val="7B1618"/>
                </a:solidFill>
              </a:ln>
              <a:solidFill>
                <a:srgbClr val="7B16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static.tildacdn.com/tild3339-6438-4735-b238-303430353032/pngwingcom_9.png">
            <a:extLst>
              <a:ext uri="{FF2B5EF4-FFF2-40B4-BE49-F238E27FC236}">
                <a16:creationId xmlns:a16="http://schemas.microsoft.com/office/drawing/2014/main" xmlns="" id="{A499A5CC-A87A-418D-8EAC-9EC916C0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588" y="1714220"/>
            <a:ext cx="2413022" cy="489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321552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Работа на платформе </a:t>
            </a:r>
            <a:endParaRPr lang="ru-RU" sz="3200" i="1" dirty="0" smtClean="0"/>
          </a:p>
          <a:p>
            <a:r>
              <a:rPr lang="ru-RU" sz="3200" b="1" u="sng" dirty="0" err="1" smtClean="0">
                <a:hlinkClick r:id="rId3"/>
              </a:rPr>
              <a:t>Learning</a:t>
            </a:r>
            <a:r>
              <a:rPr lang="ru-RU" sz="3200" b="1" u="sng" dirty="0" smtClean="0">
                <a:hlinkClick r:id="rId3"/>
              </a:rPr>
              <a:t> </a:t>
            </a:r>
            <a:r>
              <a:rPr lang="ru-RU" sz="3200" b="1" u="sng" dirty="0" err="1">
                <a:hlinkClick r:id="rId3"/>
              </a:rPr>
              <a:t>Apps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32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 текстом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Придя домой, Червяковым </a:t>
            </a:r>
            <a:r>
              <a:rPr lang="ru-RU" dirty="0"/>
              <a:t>было  </a:t>
            </a:r>
            <a:r>
              <a:rPr lang="ru-RU" dirty="0" smtClean="0"/>
              <a:t>рассказано  </a:t>
            </a:r>
            <a:r>
              <a:rPr lang="ru-RU" dirty="0"/>
              <a:t>жене о своем </a:t>
            </a:r>
            <a:r>
              <a:rPr lang="ru-RU" b="1" i="1" dirty="0" smtClean="0"/>
              <a:t>нев</a:t>
            </a:r>
            <a:r>
              <a:rPr lang="ru-RU" b="1" i="1" dirty="0"/>
              <a:t>е</a:t>
            </a:r>
            <a:r>
              <a:rPr lang="ru-RU" b="1" i="1" dirty="0" smtClean="0"/>
              <a:t>жестве</a:t>
            </a:r>
            <a:r>
              <a:rPr lang="ru-RU" b="1" i="1" dirty="0"/>
              <a:t>.</a:t>
            </a:r>
            <a:endParaRPr lang="ru-RU" i="1" dirty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i="1" dirty="0" smtClean="0"/>
              <a:t>Опросив</a:t>
            </a:r>
            <a:r>
              <a:rPr lang="ru-RU" dirty="0" smtClean="0"/>
              <a:t>  нескольких  </a:t>
            </a:r>
            <a:r>
              <a:rPr lang="ru-RU" dirty="0"/>
              <a:t>посетителей </a:t>
            </a:r>
            <a:r>
              <a:rPr lang="ru-RU" dirty="0" smtClean="0"/>
              <a:t>,   генералом    был  замечен   Червяков.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Да вы просто </a:t>
            </a:r>
            <a:r>
              <a:rPr lang="ru-RU" dirty="0" smtClean="0"/>
              <a:t>смеётесь</a:t>
            </a:r>
            <a:r>
              <a:rPr lang="ru-RU" dirty="0"/>
              <a:t>! - сказал </a:t>
            </a:r>
            <a:r>
              <a:rPr lang="ru-RU" dirty="0" smtClean="0"/>
              <a:t>он, </a:t>
            </a:r>
            <a:r>
              <a:rPr lang="ru-RU" b="1" i="1" dirty="0" smtClean="0"/>
              <a:t>скрываясь</a:t>
            </a:r>
            <a:r>
              <a:rPr lang="ru-RU" i="1" dirty="0" smtClean="0"/>
              <a:t> </a:t>
            </a:r>
            <a:r>
              <a:rPr lang="ru-RU" dirty="0"/>
              <a:t>за дверью. Так думал Червяков </a:t>
            </a:r>
            <a:r>
              <a:rPr lang="ru-RU" dirty="0" smtClean="0"/>
              <a:t>, идя </a:t>
            </a:r>
            <a:r>
              <a:rPr lang="ru-RU" dirty="0"/>
              <a:t>домой.  </a:t>
            </a:r>
          </a:p>
          <a:p>
            <a:pPr marL="0" indent="0">
              <a:buNone/>
            </a:pPr>
            <a:r>
              <a:rPr lang="ru-RU" dirty="0"/>
              <a:t>     Я  </a:t>
            </a:r>
            <a:r>
              <a:rPr lang="ru-RU" dirty="0" smtClean="0"/>
              <a:t>извинялся </a:t>
            </a:r>
            <a:r>
              <a:rPr lang="ru-RU" dirty="0"/>
              <a:t>за </a:t>
            </a:r>
            <a:r>
              <a:rPr lang="ru-RU" dirty="0" smtClean="0"/>
              <a:t>то,  </a:t>
            </a:r>
            <a:r>
              <a:rPr lang="ru-RU" dirty="0"/>
              <a:t>что </a:t>
            </a:r>
            <a:r>
              <a:rPr lang="ru-RU" dirty="0" smtClean="0"/>
              <a:t>, чихая </a:t>
            </a:r>
            <a:r>
              <a:rPr lang="ru-RU" dirty="0"/>
              <a:t>всем сердцем </a:t>
            </a:r>
            <a:r>
              <a:rPr lang="ru-RU" b="1" dirty="0"/>
              <a:t> </a:t>
            </a:r>
            <a:r>
              <a:rPr lang="ru-RU" b="1" i="1" dirty="0" smtClean="0"/>
              <a:t>брызнул</a:t>
            </a:r>
            <a:r>
              <a:rPr lang="ru-RU" dirty="0" smtClean="0"/>
              <a:t> ,  </a:t>
            </a:r>
            <a:r>
              <a:rPr lang="ru-RU" dirty="0"/>
              <a:t>а </a:t>
            </a:r>
            <a:r>
              <a:rPr lang="ru-RU" dirty="0" smtClean="0"/>
              <a:t>смеяться </a:t>
            </a:r>
            <a:r>
              <a:rPr lang="ru-RU" dirty="0"/>
              <a:t>я и не думал. Тонкий вдруг </a:t>
            </a:r>
            <a:r>
              <a:rPr lang="ru-RU" dirty="0" smtClean="0"/>
              <a:t>побледнел, </a:t>
            </a:r>
            <a:r>
              <a:rPr lang="ru-RU" b="1" i="1" dirty="0" smtClean="0"/>
              <a:t>окаменев </a:t>
            </a:r>
            <a:r>
              <a:rPr lang="ru-RU" dirty="0" smtClean="0"/>
              <a:t>  </a:t>
            </a:r>
            <a:r>
              <a:rPr lang="ru-RU" dirty="0"/>
              <a:t>до </a:t>
            </a:r>
            <a:r>
              <a:rPr lang="ru-RU" dirty="0" smtClean="0"/>
              <a:t>ужаса,  </a:t>
            </a:r>
            <a:r>
              <a:rPr lang="ru-RU" dirty="0"/>
              <a:t>но скоро лицо его </a:t>
            </a:r>
            <a:r>
              <a:rPr lang="ru-RU" b="1" i="1" dirty="0" smtClean="0"/>
              <a:t>искривилось </a:t>
            </a:r>
            <a:r>
              <a:rPr lang="ru-RU" dirty="0"/>
              <a:t>во все стороны </a:t>
            </a:r>
            <a:r>
              <a:rPr lang="ru-RU" b="1" i="1" dirty="0" smtClean="0"/>
              <a:t>широчайшей</a:t>
            </a:r>
            <a:r>
              <a:rPr lang="ru-RU" i="1" dirty="0" smtClean="0"/>
              <a:t> </a:t>
            </a:r>
            <a:r>
              <a:rPr lang="ru-RU" dirty="0"/>
              <a:t>улыбкой   казалось </a:t>
            </a:r>
            <a:r>
              <a:rPr lang="ru-RU" dirty="0" smtClean="0"/>
              <a:t> что </a:t>
            </a:r>
            <a:r>
              <a:rPr lang="ru-RU" dirty="0"/>
              <a:t>от лица и глаз его </a:t>
            </a:r>
            <a:r>
              <a:rPr lang="ru-RU" b="1" i="1" dirty="0" smtClean="0"/>
              <a:t>посыпались</a:t>
            </a:r>
            <a:r>
              <a:rPr lang="ru-RU" i="1" dirty="0" smtClean="0"/>
              <a:t> </a:t>
            </a:r>
            <a:r>
              <a:rPr lang="ru-RU" b="1" i="1" dirty="0"/>
              <a:t>и</a:t>
            </a:r>
            <a:r>
              <a:rPr lang="ru-RU" b="1" i="1" dirty="0" smtClean="0"/>
              <a:t>скры</a:t>
            </a:r>
            <a:r>
              <a:rPr lang="ru-RU" i="1" dirty="0"/>
              <a:t>. </a:t>
            </a:r>
            <a:r>
              <a:rPr lang="ru-RU" dirty="0"/>
              <a:t>Сам он </a:t>
            </a:r>
            <a:r>
              <a:rPr lang="ru-RU" b="1" i="1" dirty="0" smtClean="0"/>
              <a:t>съ</a:t>
            </a:r>
            <a:r>
              <a:rPr lang="ru-RU" b="1" i="1" dirty="0"/>
              <a:t>ё</a:t>
            </a:r>
            <a:r>
              <a:rPr lang="ru-RU" b="1" i="1" dirty="0" smtClean="0"/>
              <a:t>жился</a:t>
            </a:r>
            <a:r>
              <a:rPr lang="ru-RU" b="1" i="1" dirty="0"/>
              <a:t>,</a:t>
            </a:r>
            <a:r>
              <a:rPr lang="ru-RU" i="1" dirty="0"/>
              <a:t> </a:t>
            </a:r>
            <a:r>
              <a:rPr lang="ru-RU" b="1" i="1" dirty="0" smtClean="0"/>
              <a:t>сгорбившись</a:t>
            </a:r>
            <a:r>
              <a:rPr lang="ru-RU" i="1" dirty="0" smtClean="0"/>
              <a:t> </a:t>
            </a:r>
            <a:r>
              <a:rPr lang="ru-RU" dirty="0"/>
              <a:t>до  </a:t>
            </a:r>
            <a:r>
              <a:rPr lang="ru-RU" dirty="0" smtClean="0"/>
              <a:t>изн</a:t>
            </a:r>
            <a:r>
              <a:rPr lang="ru-RU" dirty="0"/>
              <a:t>е</a:t>
            </a:r>
            <a:r>
              <a:rPr lang="ru-RU" dirty="0" smtClean="0"/>
              <a:t>можения</a:t>
            </a:r>
            <a:r>
              <a:rPr lang="ru-RU" dirty="0"/>
              <a:t>.  </a:t>
            </a:r>
            <a:r>
              <a:rPr lang="ru-RU" dirty="0" smtClean="0"/>
              <a:t>Длинный подбородок </a:t>
            </a:r>
            <a:r>
              <a:rPr lang="ru-RU" dirty="0"/>
              <a:t>жены стал еще </a:t>
            </a:r>
            <a:r>
              <a:rPr lang="ru-RU" b="1" i="1" dirty="0" smtClean="0"/>
              <a:t>длиннее</a:t>
            </a:r>
            <a:r>
              <a:rPr lang="ru-RU" b="1" i="1" dirty="0"/>
              <a:t>. 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7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Проверяем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Придя </a:t>
            </a:r>
            <a:r>
              <a:rPr lang="ru-RU" dirty="0">
                <a:solidFill>
                  <a:srgbClr val="FF0000"/>
                </a:solidFill>
              </a:rPr>
              <a:t>домой </a:t>
            </a:r>
            <a:r>
              <a:rPr lang="ru-RU" dirty="0" smtClean="0">
                <a:solidFill>
                  <a:srgbClr val="FF0000"/>
                </a:solidFill>
              </a:rPr>
              <a:t>, Червяковым </a:t>
            </a:r>
            <a:r>
              <a:rPr lang="ru-RU" dirty="0">
                <a:solidFill>
                  <a:srgbClr val="FF0000"/>
                </a:solidFill>
              </a:rPr>
              <a:t>было  </a:t>
            </a:r>
            <a:r>
              <a:rPr lang="ru-RU" dirty="0" smtClean="0">
                <a:solidFill>
                  <a:srgbClr val="FF0000"/>
                </a:solidFill>
              </a:rPr>
              <a:t>рассказано  </a:t>
            </a:r>
            <a:r>
              <a:rPr lang="ru-RU" dirty="0">
                <a:solidFill>
                  <a:srgbClr val="FF0000"/>
                </a:solidFill>
              </a:rPr>
              <a:t>жене о своем </a:t>
            </a:r>
            <a:r>
              <a:rPr lang="ru-RU" b="1" dirty="0" err="1" smtClean="0">
                <a:solidFill>
                  <a:srgbClr val="FF0000"/>
                </a:solidFill>
              </a:rPr>
              <a:t>нев</a:t>
            </a:r>
            <a:r>
              <a:rPr lang="ru-RU" b="1" dirty="0" err="1">
                <a:solidFill>
                  <a:srgbClr val="FF0000"/>
                </a:solidFill>
              </a:rPr>
              <a:t>Е</a:t>
            </a:r>
            <a:r>
              <a:rPr lang="ru-RU" b="1" dirty="0" err="1" smtClean="0">
                <a:solidFill>
                  <a:srgbClr val="FF0000"/>
                </a:solidFill>
              </a:rPr>
              <a:t>жестве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ОпросИв</a:t>
            </a:r>
            <a:r>
              <a:rPr lang="ru-RU" dirty="0" smtClean="0">
                <a:solidFill>
                  <a:srgbClr val="FF0000"/>
                </a:solidFill>
              </a:rPr>
              <a:t>  нескольких  </a:t>
            </a:r>
            <a:r>
              <a:rPr lang="ru-RU" dirty="0">
                <a:solidFill>
                  <a:srgbClr val="FF0000"/>
                </a:solidFill>
              </a:rPr>
              <a:t>посетителей </a:t>
            </a:r>
            <a:r>
              <a:rPr lang="ru-RU" dirty="0" smtClean="0">
                <a:solidFill>
                  <a:srgbClr val="FF0000"/>
                </a:solidFill>
              </a:rPr>
              <a:t>,   генералом    был  замечен   Червяков.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- Да вы просто </a:t>
            </a:r>
            <a:r>
              <a:rPr lang="ru-RU" dirty="0" smtClean="0"/>
              <a:t>смеётесь</a:t>
            </a:r>
            <a:r>
              <a:rPr lang="ru-RU" dirty="0"/>
              <a:t>! - </a:t>
            </a:r>
            <a:r>
              <a:rPr lang="ru-RU" dirty="0">
                <a:solidFill>
                  <a:srgbClr val="00B050"/>
                </a:solidFill>
              </a:rPr>
              <a:t>сказал</a:t>
            </a:r>
            <a:r>
              <a:rPr lang="ru-RU" dirty="0"/>
              <a:t> </a:t>
            </a:r>
            <a:r>
              <a:rPr lang="ru-RU" dirty="0">
                <a:solidFill>
                  <a:srgbClr val="00B050"/>
                </a:solidFill>
              </a:rPr>
              <a:t>он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скрыв</a:t>
            </a:r>
            <a:r>
              <a:rPr lang="ru-RU" b="1" dirty="0" err="1" smtClean="0">
                <a:solidFill>
                  <a:srgbClr val="FF0000"/>
                </a:solidFill>
              </a:rPr>
              <a:t>А</a:t>
            </a:r>
            <a:r>
              <a:rPr lang="ru-RU" b="1" dirty="0" err="1" smtClean="0">
                <a:solidFill>
                  <a:srgbClr val="00B050"/>
                </a:solidFill>
              </a:rPr>
              <a:t>ясь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за дверью. Так думал </a:t>
            </a:r>
            <a:r>
              <a:rPr lang="ru-RU" dirty="0" smtClean="0"/>
              <a:t>Червяков, </a:t>
            </a:r>
            <a:r>
              <a:rPr lang="ru-RU" dirty="0" smtClean="0">
                <a:solidFill>
                  <a:srgbClr val="00B050"/>
                </a:solidFill>
              </a:rPr>
              <a:t>идя </a:t>
            </a:r>
            <a:r>
              <a:rPr lang="ru-RU" dirty="0">
                <a:solidFill>
                  <a:srgbClr val="00B050"/>
                </a:solidFill>
              </a:rPr>
              <a:t>домой.  </a:t>
            </a:r>
          </a:p>
          <a:p>
            <a:pPr marL="0" indent="0">
              <a:buNone/>
            </a:pPr>
            <a:r>
              <a:rPr lang="ru-RU" dirty="0"/>
              <a:t>     </a:t>
            </a:r>
            <a:r>
              <a:rPr lang="ru-RU" dirty="0">
                <a:solidFill>
                  <a:srgbClr val="00B050"/>
                </a:solidFill>
              </a:rPr>
              <a:t>Я  </a:t>
            </a:r>
            <a:r>
              <a:rPr lang="ru-RU" dirty="0" smtClean="0">
                <a:solidFill>
                  <a:srgbClr val="00B050"/>
                </a:solidFill>
              </a:rPr>
              <a:t>извинялся </a:t>
            </a:r>
            <a:r>
              <a:rPr lang="ru-RU" dirty="0"/>
              <a:t>за </a:t>
            </a:r>
            <a:r>
              <a:rPr lang="ru-RU" dirty="0" smtClean="0"/>
              <a:t>то,  что, </a:t>
            </a:r>
            <a:r>
              <a:rPr lang="ru-RU" dirty="0" smtClean="0">
                <a:solidFill>
                  <a:srgbClr val="00B050"/>
                </a:solidFill>
              </a:rPr>
              <a:t>чихая </a:t>
            </a:r>
            <a:r>
              <a:rPr lang="ru-RU" dirty="0">
                <a:solidFill>
                  <a:srgbClr val="00B050"/>
                </a:solidFill>
              </a:rPr>
              <a:t>всем сердцем 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бр</a:t>
            </a:r>
            <a:r>
              <a:rPr lang="ru-RU" b="1" dirty="0" err="1" smtClean="0">
                <a:solidFill>
                  <a:srgbClr val="FF0000"/>
                </a:solidFill>
              </a:rPr>
              <a:t>Ы</a:t>
            </a:r>
            <a:r>
              <a:rPr lang="ru-RU" b="1" dirty="0" err="1" smtClean="0">
                <a:solidFill>
                  <a:srgbClr val="00B050"/>
                </a:solidFill>
              </a:rPr>
              <a:t>знул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,  </a:t>
            </a:r>
            <a:r>
              <a:rPr lang="ru-RU" dirty="0"/>
              <a:t>а </a:t>
            </a:r>
            <a:r>
              <a:rPr lang="ru-RU" dirty="0" smtClean="0">
                <a:solidFill>
                  <a:srgbClr val="00B050"/>
                </a:solidFill>
              </a:rPr>
              <a:t>смеяться </a:t>
            </a:r>
            <a:r>
              <a:rPr lang="ru-RU" dirty="0">
                <a:solidFill>
                  <a:srgbClr val="00B050"/>
                </a:solidFill>
              </a:rPr>
              <a:t>я </a:t>
            </a:r>
            <a:r>
              <a:rPr lang="ru-RU" dirty="0"/>
              <a:t>и </a:t>
            </a:r>
            <a:r>
              <a:rPr lang="ru-RU" dirty="0">
                <a:solidFill>
                  <a:srgbClr val="00B050"/>
                </a:solidFill>
              </a:rPr>
              <a:t>не думал. </a:t>
            </a:r>
            <a:r>
              <a:rPr lang="ru-RU" dirty="0"/>
              <a:t>Тонкий вдруг </a:t>
            </a:r>
            <a:r>
              <a:rPr lang="ru-RU" dirty="0" smtClean="0">
                <a:solidFill>
                  <a:srgbClr val="00B050"/>
                </a:solidFill>
              </a:rPr>
              <a:t>побледнел</a:t>
            </a:r>
            <a:r>
              <a:rPr lang="ru-RU" dirty="0" smtClean="0"/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окамен</a:t>
            </a:r>
            <a:r>
              <a:rPr lang="ru-RU" b="1" dirty="0" err="1" smtClean="0">
                <a:solidFill>
                  <a:srgbClr val="FF0000"/>
                </a:solidFill>
              </a:rPr>
              <a:t>Е</a:t>
            </a:r>
            <a:r>
              <a:rPr lang="ru-RU" b="1" dirty="0" err="1" smtClean="0">
                <a:solidFill>
                  <a:srgbClr val="00B050"/>
                </a:solidFill>
              </a:rPr>
              <a:t>в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dirty="0">
                <a:solidFill>
                  <a:srgbClr val="00B050"/>
                </a:solidFill>
              </a:rPr>
              <a:t>до </a:t>
            </a:r>
            <a:r>
              <a:rPr lang="ru-RU" dirty="0" smtClean="0">
                <a:solidFill>
                  <a:srgbClr val="00B050"/>
                </a:solidFill>
              </a:rPr>
              <a:t>ужаса,  </a:t>
            </a:r>
            <a:r>
              <a:rPr lang="ru-RU" dirty="0"/>
              <a:t>но скоро </a:t>
            </a:r>
            <a:r>
              <a:rPr lang="ru-RU" dirty="0">
                <a:solidFill>
                  <a:srgbClr val="00B050"/>
                </a:solidFill>
              </a:rPr>
              <a:t>лицо</a:t>
            </a:r>
            <a:r>
              <a:rPr lang="ru-RU" dirty="0"/>
              <a:t> его </a:t>
            </a:r>
            <a:r>
              <a:rPr lang="ru-RU" b="1" dirty="0" err="1" smtClean="0">
                <a:solidFill>
                  <a:srgbClr val="00B050"/>
                </a:solidFill>
              </a:rPr>
              <a:t>искрив</a:t>
            </a:r>
            <a:r>
              <a:rPr lang="ru-RU" b="1" dirty="0" err="1" smtClean="0">
                <a:solidFill>
                  <a:srgbClr val="FF0000"/>
                </a:solidFill>
              </a:rPr>
              <a:t>И</a:t>
            </a:r>
            <a:r>
              <a:rPr lang="ru-RU" b="1" dirty="0" err="1" smtClean="0">
                <a:solidFill>
                  <a:srgbClr val="00B050"/>
                </a:solidFill>
              </a:rPr>
              <a:t>лось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/>
              <a:t>во все стороны </a:t>
            </a:r>
            <a:r>
              <a:rPr lang="ru-RU" b="1" dirty="0" err="1" smtClean="0"/>
              <a:t>широч</a:t>
            </a:r>
            <a:r>
              <a:rPr lang="ru-RU" b="1" dirty="0" err="1" smtClean="0">
                <a:solidFill>
                  <a:srgbClr val="FF0000"/>
                </a:solidFill>
              </a:rPr>
              <a:t>А</a:t>
            </a:r>
            <a:r>
              <a:rPr lang="ru-RU" b="1" dirty="0" err="1" smtClean="0"/>
              <a:t>йшей</a:t>
            </a:r>
            <a:r>
              <a:rPr lang="ru-RU" dirty="0" smtClean="0"/>
              <a:t> улыбкой,   казалось,  что </a:t>
            </a:r>
            <a:r>
              <a:rPr lang="ru-RU" dirty="0"/>
              <a:t>от лица и глаз его </a:t>
            </a:r>
            <a:r>
              <a:rPr lang="ru-RU" b="1" dirty="0" err="1" smtClean="0">
                <a:solidFill>
                  <a:srgbClr val="00B050"/>
                </a:solidFill>
              </a:rPr>
              <a:t>пос</a:t>
            </a:r>
            <a:r>
              <a:rPr lang="ru-RU" b="1" dirty="0" err="1" smtClean="0">
                <a:solidFill>
                  <a:srgbClr val="FF0000"/>
                </a:solidFill>
              </a:rPr>
              <a:t>Ы</a:t>
            </a:r>
            <a:r>
              <a:rPr lang="ru-RU" b="1" dirty="0" err="1" smtClean="0">
                <a:solidFill>
                  <a:srgbClr val="00B050"/>
                </a:solidFill>
              </a:rPr>
              <a:t>пались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00B050"/>
                </a:solidFill>
              </a:rPr>
              <a:t>скры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/>
              <a:t>Сам </a:t>
            </a:r>
            <a:r>
              <a:rPr lang="ru-RU" dirty="0">
                <a:solidFill>
                  <a:srgbClr val="00B050"/>
                </a:solidFill>
              </a:rPr>
              <a:t>он </a:t>
            </a:r>
            <a:r>
              <a:rPr lang="ru-RU" b="1" dirty="0" err="1" smtClean="0">
                <a:solidFill>
                  <a:srgbClr val="00B050"/>
                </a:solidFill>
              </a:rPr>
              <a:t>съ</a:t>
            </a:r>
            <a:r>
              <a:rPr lang="ru-RU" b="1" dirty="0" err="1">
                <a:solidFill>
                  <a:srgbClr val="FF0000"/>
                </a:solidFill>
              </a:rPr>
              <a:t>Ё</a:t>
            </a:r>
            <a:r>
              <a:rPr lang="ru-RU" b="1" dirty="0" err="1" smtClean="0">
                <a:solidFill>
                  <a:srgbClr val="00B050"/>
                </a:solidFill>
              </a:rPr>
              <a:t>жился</a:t>
            </a:r>
            <a:r>
              <a:rPr lang="ru-RU" b="1" dirty="0">
                <a:solidFill>
                  <a:srgbClr val="00B050"/>
                </a:solidFill>
              </a:rPr>
              <a:t>,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сгорб</a:t>
            </a:r>
            <a:r>
              <a:rPr lang="ru-RU" b="1" dirty="0" err="1" smtClean="0">
                <a:solidFill>
                  <a:srgbClr val="FF0000"/>
                </a:solidFill>
              </a:rPr>
              <a:t>И</a:t>
            </a:r>
            <a:r>
              <a:rPr lang="ru-RU" b="1" dirty="0" err="1" smtClean="0">
                <a:solidFill>
                  <a:srgbClr val="00B050"/>
                </a:solidFill>
              </a:rPr>
              <a:t>вшись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до  </a:t>
            </a:r>
            <a:r>
              <a:rPr lang="ru-RU" dirty="0" smtClean="0">
                <a:solidFill>
                  <a:srgbClr val="00B050"/>
                </a:solidFill>
              </a:rPr>
              <a:t>изн</a:t>
            </a:r>
            <a:r>
              <a:rPr lang="ru-RU" dirty="0">
                <a:solidFill>
                  <a:srgbClr val="00B050"/>
                </a:solidFill>
              </a:rPr>
              <a:t>е</a:t>
            </a:r>
            <a:r>
              <a:rPr lang="ru-RU" dirty="0" smtClean="0">
                <a:solidFill>
                  <a:srgbClr val="00B050"/>
                </a:solidFill>
              </a:rPr>
              <a:t>можения</a:t>
            </a:r>
            <a:r>
              <a:rPr lang="ru-RU" dirty="0">
                <a:solidFill>
                  <a:srgbClr val="00B050"/>
                </a:solidFill>
              </a:rPr>
              <a:t>.  </a:t>
            </a:r>
            <a:r>
              <a:rPr lang="ru-RU" dirty="0" smtClean="0"/>
              <a:t>Длинный подбородок </a:t>
            </a:r>
            <a:r>
              <a:rPr lang="ru-RU" dirty="0"/>
              <a:t>жены стал еще </a:t>
            </a:r>
            <a:r>
              <a:rPr lang="ru-RU" b="1" i="1" dirty="0" err="1" smtClean="0"/>
              <a:t>длинн</a:t>
            </a:r>
            <a:r>
              <a:rPr lang="ru-RU" b="1" i="1" dirty="0" err="1" smtClean="0">
                <a:solidFill>
                  <a:srgbClr val="FF0000"/>
                </a:solidFill>
              </a:rPr>
              <a:t>Е</a:t>
            </a:r>
            <a:r>
              <a:rPr lang="ru-RU" b="1" i="1" dirty="0" err="1" smtClean="0"/>
              <a:t>е</a:t>
            </a:r>
            <a:r>
              <a:rPr lang="ru-RU" b="1" i="1" dirty="0"/>
              <a:t>.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9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d73ea770-9ed6-4e39-bd9b-5306dc65da6e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627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Работа в паре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 Задание «Редакторы»</a:t>
            </a:r>
          </a:p>
          <a:p>
            <a:pPr marL="0" indent="0" algn="ctr">
              <a:buNone/>
            </a:pP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Стикер Летто в школе #31 ВК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2592288" cy="259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2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3528" y="228919"/>
            <a:ext cx="8363272" cy="679801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Словарная работа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5400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Редактор</a:t>
            </a:r>
            <a:r>
              <a:rPr lang="ru-RU" dirty="0"/>
              <a:t> - человек, который редактирует что-нибудь; специалист по редактированию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/>
              <a:t>Редактировать</a:t>
            </a:r>
            <a:r>
              <a:rPr lang="ru-RU" dirty="0"/>
              <a:t> -  проверять и исправлять текст при подготовке к печати. </a:t>
            </a:r>
            <a:r>
              <a:rPr lang="ru-RU" dirty="0" smtClean="0"/>
              <a:t> 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8" name="Picture 4" descr="C:\Users\lenovo\Downloads\6b8c2ac219baa2d7d8b706417e077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592288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640960" cy="602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1.</a:t>
            </a:r>
            <a:r>
              <a:rPr lang="ru-RU" dirty="0"/>
              <a:t> Идя на первый бал, у Наташи Ростовой возникло </a:t>
            </a:r>
            <a:r>
              <a:rPr lang="ru-RU" dirty="0" smtClean="0"/>
              <a:t>естественное волнение.___________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Подъезжая ко двору, Чичиковым было  замечено  на крыльце самого хозяина, который стоял в зеленом </a:t>
            </a:r>
            <a:r>
              <a:rPr lang="ru-RU" dirty="0" smtClean="0"/>
              <a:t>сюртуке.____________________</a:t>
            </a:r>
          </a:p>
          <a:p>
            <a:pPr marL="0" indent="0">
              <a:buNone/>
            </a:pPr>
            <a:r>
              <a:rPr lang="ru-RU" dirty="0" smtClean="0"/>
              <a:t> 3.</a:t>
            </a:r>
            <a:r>
              <a:rPr lang="ru-RU" dirty="0"/>
              <a:t> Читая   А.Н. Островского, перед нами встают образы представителей «тёмного </a:t>
            </a:r>
          </a:p>
          <a:p>
            <a:pPr marL="0" indent="0">
              <a:buNone/>
            </a:pPr>
            <a:r>
              <a:rPr lang="ru-RU" dirty="0"/>
              <a:t>царства</a:t>
            </a:r>
            <a:r>
              <a:rPr lang="ru-RU" dirty="0" smtClean="0"/>
              <a:t>»._________________________________</a:t>
            </a:r>
          </a:p>
          <a:p>
            <a:pPr marL="0" indent="0">
              <a:buNone/>
            </a:pPr>
            <a:r>
              <a:rPr lang="ru-RU" dirty="0" smtClean="0"/>
              <a:t>  4.</a:t>
            </a:r>
            <a:r>
              <a:rPr lang="ru-RU" dirty="0"/>
              <a:t> Перечитывая пьесу  «На дне», у меня каждый раз возникает вопрос, </a:t>
            </a:r>
            <a:r>
              <a:rPr lang="ru-RU" dirty="0" smtClean="0"/>
              <a:t> может </a:t>
            </a:r>
            <a:r>
              <a:rPr lang="ru-RU" dirty="0"/>
              <a:t>ли быть две </a:t>
            </a:r>
            <a:r>
              <a:rPr lang="ru-RU" dirty="0" smtClean="0"/>
              <a:t>правды.__________________________________</a:t>
            </a:r>
          </a:p>
          <a:p>
            <a:pPr marL="0" indent="0">
              <a:buNone/>
            </a:pPr>
            <a:r>
              <a:rPr lang="ru-RU" dirty="0" smtClean="0"/>
              <a:t>  5.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Взобравшись на курган, Пьеру стало видно всю панораму </a:t>
            </a:r>
            <a:r>
              <a:rPr lang="ru-RU" dirty="0" smtClean="0"/>
              <a:t>боя._________________________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880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Исправьте грамматические ошибки в предложениях. Напишите свои варианты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8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Проверяем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352928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/>
              <a:t>Идя на первый бал, </a:t>
            </a:r>
            <a:r>
              <a:rPr lang="ru-RU" dirty="0">
                <a:solidFill>
                  <a:srgbClr val="FF0000"/>
                </a:solidFill>
              </a:rPr>
              <a:t>Наташа Ростова испытывала </a:t>
            </a:r>
            <a:r>
              <a:rPr lang="ru-RU" dirty="0" smtClean="0">
                <a:solidFill>
                  <a:srgbClr val="FF0000"/>
                </a:solidFill>
              </a:rPr>
              <a:t>естественное волнение. </a:t>
            </a:r>
          </a:p>
          <a:p>
            <a:pPr marL="0" indent="0">
              <a:buNone/>
            </a:pPr>
            <a:r>
              <a:rPr lang="ru-RU" dirty="0" smtClean="0"/>
              <a:t>2. Подъезжая ко двору, </a:t>
            </a:r>
            <a:r>
              <a:rPr lang="ru-RU" dirty="0" smtClean="0">
                <a:solidFill>
                  <a:srgbClr val="FF0000"/>
                </a:solidFill>
              </a:rPr>
              <a:t>Чичиков  заметил   на крыльце самого хозяина, который стоял в зеленом сюртуке.</a:t>
            </a:r>
          </a:p>
          <a:p>
            <a:pPr marL="0" indent="0">
              <a:buNone/>
            </a:pPr>
            <a:r>
              <a:rPr lang="ru-RU" dirty="0" smtClean="0"/>
              <a:t>3. Читая   А.Н. Островского,  </a:t>
            </a:r>
            <a:r>
              <a:rPr lang="ru-RU" dirty="0" smtClean="0">
                <a:solidFill>
                  <a:srgbClr val="FF0000"/>
                </a:solidFill>
              </a:rPr>
              <a:t>мы видим образы представителей «тёмного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царства».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4. Перечитывая пьесу  «На дне», </a:t>
            </a:r>
            <a:r>
              <a:rPr lang="ru-RU" dirty="0" smtClean="0">
                <a:solidFill>
                  <a:srgbClr val="FF0000"/>
                </a:solidFill>
              </a:rPr>
              <a:t>я каждый раз задаю вопрос ,  может ли быть две правды.</a:t>
            </a:r>
          </a:p>
          <a:p>
            <a:pPr marL="0" indent="0">
              <a:buNone/>
            </a:pPr>
            <a:r>
              <a:rPr lang="ru-RU" dirty="0" smtClean="0"/>
              <a:t>5.  Взобравшись на курган, </a:t>
            </a:r>
            <a:r>
              <a:rPr lang="ru-RU" dirty="0" smtClean="0">
                <a:solidFill>
                  <a:srgbClr val="FF0000"/>
                </a:solidFill>
              </a:rPr>
              <a:t>Пьер  увидел всю панораму боя.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testy-klass.ru/wp-content/uploads/2023/09/yayayay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373216"/>
            <a:ext cx="1115616" cy="13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54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2200" b="1" dirty="0"/>
              <a:t>Итоговая тестовая работа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Выберите </a:t>
            </a:r>
            <a:r>
              <a:rPr lang="ru-RU" sz="2200" dirty="0"/>
              <a:t>неправильное построение предложения с деепричастным оборотом.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9492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1.Тишина </a:t>
            </a:r>
            <a:r>
              <a:rPr lang="ru-RU" dirty="0"/>
              <a:t>прерывалась звуками песни, долетавшей с реки.</a:t>
            </a:r>
          </a:p>
          <a:p>
            <a:pPr marL="0" indent="0">
              <a:buNone/>
            </a:pPr>
            <a:r>
              <a:rPr lang="ru-RU" dirty="0"/>
              <a:t>2.Стремясь отобразить на полотне игру света, Клод Моне наносит мелкие стремительные мазки.</a:t>
            </a:r>
          </a:p>
          <a:p>
            <a:pPr marL="0" indent="0">
              <a:buNone/>
            </a:pPr>
            <a:r>
              <a:rPr lang="ru-RU" dirty="0"/>
              <a:t>3.Помогая людям, находящимся на грани жизни и смерти, врачам-реаниматологам бывает порой нелегко.</a:t>
            </a:r>
          </a:p>
          <a:p>
            <a:pPr marL="0" indent="0">
              <a:buNone/>
            </a:pPr>
            <a:r>
              <a:rPr lang="ru-RU" dirty="0"/>
              <a:t>4.Осенью отяжелевшие от созревших зёрен колосья пшеницы ждут того часа, когда придут в поле комбайны.</a:t>
            </a:r>
          </a:p>
          <a:p>
            <a:pPr marL="0" indent="0">
              <a:buNone/>
            </a:pPr>
            <a:r>
              <a:rPr lang="ru-RU" dirty="0"/>
              <a:t>5.Уезжая в Москву, Макар обещал, что обязательно сообщит, как он устроился.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2)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1.Уезжая </a:t>
            </a:r>
            <a:r>
              <a:rPr lang="ru-RU" dirty="0"/>
              <a:t>в Москву, Макар обещал, что обязательно сообщит, как он устроился.</a:t>
            </a:r>
          </a:p>
          <a:p>
            <a:pPr marL="0" indent="0">
              <a:buNone/>
            </a:pPr>
            <a:r>
              <a:rPr lang="ru-RU" dirty="0"/>
              <a:t>2.Приближаясь к перекрёстку, включился красный сигнал светофора.</a:t>
            </a:r>
          </a:p>
          <a:p>
            <a:pPr marL="0" indent="0">
              <a:buNone/>
            </a:pPr>
            <a:r>
              <a:rPr lang="ru-RU" dirty="0"/>
              <a:t>3. Делегатов, собравшихся на съезде работников киноискусства, приветствовал министр культуры.</a:t>
            </a:r>
          </a:p>
          <a:p>
            <a:pPr marL="0" indent="0">
              <a:buNone/>
            </a:pPr>
            <a:r>
              <a:rPr lang="ru-RU" dirty="0"/>
              <a:t>4.. Свернувшись на старом кресле и вздрагивая во сне, кот проспал весь день.</a:t>
            </a:r>
          </a:p>
          <a:p>
            <a:pPr marL="0" indent="0">
              <a:buNone/>
            </a:pPr>
            <a:r>
              <a:rPr lang="ru-RU" dirty="0"/>
              <a:t>5. Находящаяся низко над горизонтом Луна кажется сильно увеличенной.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Придумав техническую конструкцию аппарата, умельцы собрали его собственными руками.</a:t>
            </a:r>
          </a:p>
          <a:p>
            <a:pPr marL="0" indent="0">
              <a:buNone/>
            </a:pPr>
            <a:r>
              <a:rPr lang="ru-RU" dirty="0"/>
              <a:t>2.  Слушая пение птиц, мне было грустно.</a:t>
            </a:r>
          </a:p>
          <a:p>
            <a:pPr marL="0" indent="0">
              <a:buNone/>
            </a:pPr>
            <a:r>
              <a:rPr lang="ru-RU" dirty="0"/>
              <a:t>3. Пожелтевшие листья от осенних холодов мы находили в карманах своих </a:t>
            </a:r>
            <a:r>
              <a:rPr lang="ru-RU" dirty="0" err="1"/>
              <a:t>плащей,в</a:t>
            </a:r>
            <a:r>
              <a:rPr lang="ru-RU" dirty="0"/>
              <a:t> кепках – всюду.</a:t>
            </a:r>
          </a:p>
          <a:p>
            <a:pPr marL="0" indent="0">
              <a:buNone/>
            </a:pPr>
            <a:r>
              <a:rPr lang="ru-RU" dirty="0"/>
              <a:t>4. В трудные дни он проводил время с нами, стараясь не отлучаться надолго.</a:t>
            </a:r>
          </a:p>
          <a:p>
            <a:pPr marL="0" indent="0">
              <a:buNone/>
            </a:pPr>
            <a:r>
              <a:rPr lang="ru-RU" dirty="0"/>
              <a:t>5. Удары конских копыт по сухой земле были первыми звуками, нарушившими утреннюю тишину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2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lenovo\Download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73" y="220644"/>
            <a:ext cx="4032448" cy="3714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ovo\Downloads\Chekhov_1898_by_Osip_Br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92488" cy="525658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enovo\Downloads\scale_1200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95" y="3903484"/>
            <a:ext cx="4568005" cy="29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4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2200" b="1" dirty="0"/>
              <a:t>Итоговая тестовая работа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Выберите </a:t>
            </a:r>
            <a:r>
              <a:rPr lang="ru-RU" sz="2200" dirty="0"/>
              <a:t>неправильное построение предложения с деепричастным оборотом.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9492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1.Тишина </a:t>
            </a:r>
            <a:r>
              <a:rPr lang="ru-RU" dirty="0"/>
              <a:t>прерывалась звуками песни, долетавшей с реки.</a:t>
            </a:r>
          </a:p>
          <a:p>
            <a:pPr marL="0" indent="0">
              <a:buNone/>
            </a:pPr>
            <a:r>
              <a:rPr lang="ru-RU" dirty="0"/>
              <a:t>2.Стремясь отобразить на полотне игру света, Клод Моне наносит мелкие стремительные мазки.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3.Помогая людям, находящимся на грани жизни и смерти, врачам-реаниматологам бывает порой нелегко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4.Осенью отяжелевшие от созревших зёрен колосья пшеницы ждут того часа, когда придут в поле комбайны.</a:t>
            </a:r>
          </a:p>
          <a:p>
            <a:pPr marL="0" indent="0">
              <a:buNone/>
            </a:pPr>
            <a:r>
              <a:rPr lang="ru-RU" dirty="0"/>
              <a:t>5.Уезжая в Москву, Макар обещал, что обязательно сообщит, как он устроился.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2)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1.Уезжая </a:t>
            </a:r>
            <a:r>
              <a:rPr lang="ru-RU" dirty="0"/>
              <a:t>в Москву, Макар обещал, что обязательно сообщит, как он устроился.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2.Приближаясь к перекрёстку, включился красный сигнал светофора.</a:t>
            </a:r>
          </a:p>
          <a:p>
            <a:pPr marL="0" indent="0">
              <a:buNone/>
            </a:pPr>
            <a:r>
              <a:rPr lang="ru-RU" dirty="0"/>
              <a:t>3. Делегатов, собравшихся на съезде работников киноискусства, приветствовал министр культуры.</a:t>
            </a:r>
          </a:p>
          <a:p>
            <a:pPr marL="0" indent="0">
              <a:buNone/>
            </a:pPr>
            <a:r>
              <a:rPr lang="ru-RU" dirty="0"/>
              <a:t>4.. Свернувшись на старом кресле и вздрагивая во сне, кот проспал весь день.</a:t>
            </a:r>
          </a:p>
          <a:p>
            <a:pPr marL="0" indent="0">
              <a:buNone/>
            </a:pPr>
            <a:r>
              <a:rPr lang="ru-RU" dirty="0"/>
              <a:t>5. Находящаяся низко над горизонтом Луна кажется сильно увеличенной.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Придумав техническую конструкцию аппарата, умельцы собрали его собственными руками.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2.  Слушая пение птиц, мне было грустно.</a:t>
            </a:r>
          </a:p>
          <a:p>
            <a:pPr marL="0" indent="0">
              <a:buNone/>
            </a:pPr>
            <a:r>
              <a:rPr lang="ru-RU" dirty="0"/>
              <a:t>3. Пожелтевшие листья от осенних холодов мы находили в карманах своих </a:t>
            </a:r>
            <a:r>
              <a:rPr lang="ru-RU" dirty="0" err="1"/>
              <a:t>плащей,в</a:t>
            </a:r>
            <a:r>
              <a:rPr lang="ru-RU" dirty="0"/>
              <a:t> кепках – всюду.</a:t>
            </a:r>
          </a:p>
          <a:p>
            <a:pPr marL="0" indent="0">
              <a:buNone/>
            </a:pPr>
            <a:r>
              <a:rPr lang="ru-RU" dirty="0"/>
              <a:t>4. В трудные дни он проводил время с нами, стараясь не отлучаться надолго.</a:t>
            </a:r>
          </a:p>
          <a:p>
            <a:pPr marL="0" indent="0">
              <a:buNone/>
            </a:pPr>
            <a:r>
              <a:rPr lang="ru-RU" dirty="0"/>
              <a:t>5. Удары конских копыт по сухой земле были первыми звуками, нарушившими утреннюю тишину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idx="4294967295"/>
          </p:nvPr>
        </p:nvSpPr>
        <p:spPr>
          <a:xfrm>
            <a:off x="0" y="0"/>
            <a:ext cx="7380312" cy="3326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оценивания: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/>
          <p:nvPr>
            <p:extLst>
              <p:ext uri="{D42A27DB-BD31-4B8C-83A1-F6EECF244321}">
                <p14:modId xmlns:p14="http://schemas.microsoft.com/office/powerpoint/2010/main" val="1571395611"/>
              </p:ext>
            </p:extLst>
          </p:nvPr>
        </p:nvGraphicFramePr>
        <p:xfrm>
          <a:off x="107504" y="446817"/>
          <a:ext cx="9004468" cy="6343192"/>
        </p:xfrm>
        <a:graphic>
          <a:graphicData uri="http://schemas.openxmlformats.org/drawingml/2006/table">
            <a:tbl>
              <a:tblPr firstRow="1" bandCol="1"/>
              <a:tblGrid>
                <a:gridCol w="909236"/>
                <a:gridCol w="5035234"/>
                <a:gridCol w="1625603"/>
                <a:gridCol w="1434395"/>
              </a:tblGrid>
              <a:tr h="60559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00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п/п</a:t>
                      </a: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 деятельности</a:t>
                      </a: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Мой балл</a:t>
                      </a: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  <a:tr h="90839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 таблицей 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(паспорт деепричастия) 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00075" algn="ctr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  <a:tr h="90839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 № 2  (выбери правильные предложения)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2000" b="0" i="0" u="none" strike="noStrike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  <a:tr h="3027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sz="2000" b="1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  текстом (если все правильно) 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  <a:tr h="84783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sz="2000" b="1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Редактор.</a:t>
                      </a:r>
                      <a:r>
                        <a:rPr lang="ru-RU" sz="2000" i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 </a:t>
                      </a:r>
                      <a:r>
                        <a:rPr lang="ru-RU" sz="20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000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абота </a:t>
                      </a:r>
                      <a:r>
                        <a:rPr lang="ru-RU" sz="20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паре) 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  <a:tr h="57531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sz="2000" b="1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kern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Итоговая  т</a:t>
                      </a:r>
                      <a:r>
                        <a:rPr lang="ru-RU" sz="2000" i="1" kern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естовая </a:t>
                      </a:r>
                      <a:r>
                        <a:rPr lang="ru-RU" sz="2000" i="1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  <a:tr h="3027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  <a:tr h="1808952"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Перевод баллов в отметку: 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0 - 8 = 2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9 - 11 = 3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12 - 14 = 4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15 - 16 = 5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20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sz="2400"/>
                    </a:p>
                  </a:txBody>
                  <a:tcPr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28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280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4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360040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Задание № 8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9036496" cy="65973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3600" dirty="0" smtClean="0">
                <a:solidFill>
                  <a:srgbClr val="FF0000"/>
                </a:solidFill>
              </a:rPr>
              <a:t>ГРАММАТИЧЕСКИЕ ОШИБКИ</a:t>
            </a:r>
          </a:p>
          <a:p>
            <a:pPr marL="0" indent="0">
              <a:buNone/>
            </a:pPr>
            <a:r>
              <a:rPr lang="ru-RU" sz="3600" dirty="0" smtClean="0"/>
              <a:t>А)  ошибка в построении предложения с однородными членами</a:t>
            </a:r>
          </a:p>
          <a:p>
            <a:pPr marL="0" indent="0">
              <a:buNone/>
            </a:pPr>
            <a:r>
              <a:rPr lang="ru-RU" sz="3600" dirty="0" smtClean="0"/>
              <a:t>Б)  неправильное употребление падежной (предложно-падежной) формы управляемого слова</a:t>
            </a:r>
          </a:p>
          <a:p>
            <a:pPr marL="0" indent="0">
              <a:buNone/>
            </a:pPr>
            <a:r>
              <a:rPr lang="ru-RU" sz="3600" dirty="0" smtClean="0"/>
              <a:t>В)  неправильное построение предложения с деепричастным оборотом</a:t>
            </a:r>
          </a:p>
          <a:p>
            <a:pPr marL="0" indent="0">
              <a:buNone/>
            </a:pPr>
            <a:r>
              <a:rPr lang="ru-RU" sz="3600" dirty="0" smtClean="0"/>
              <a:t>Г)  нарушение в построении предложения с причастным оборотом</a:t>
            </a:r>
          </a:p>
          <a:p>
            <a:pPr marL="0" indent="0">
              <a:buNone/>
            </a:pPr>
            <a:r>
              <a:rPr lang="ru-RU" sz="3600" dirty="0" smtClean="0"/>
              <a:t>Д)  нарушение </a:t>
            </a:r>
            <a:r>
              <a:rPr lang="ru-RU" sz="3600" dirty="0" err="1" smtClean="0"/>
              <a:t>видо</a:t>
            </a:r>
            <a:r>
              <a:rPr lang="ru-RU" sz="3600" dirty="0" smtClean="0"/>
              <a:t>-временной соотнесённости глагольных форм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ПРЕДЛОЖЕНИЯ</a:t>
            </a:r>
          </a:p>
          <a:p>
            <a:pPr marL="0" indent="0">
              <a:buNone/>
            </a:pPr>
            <a:r>
              <a:rPr lang="ru-RU" sz="3600" dirty="0" smtClean="0"/>
              <a:t>1)  Только прибыв в часть, мы получили разрешение на заселение.</a:t>
            </a:r>
          </a:p>
          <a:p>
            <a:pPr marL="0" indent="0">
              <a:buNone/>
            </a:pPr>
            <a:r>
              <a:rPr lang="ru-RU" sz="3600" dirty="0" smtClean="0"/>
              <a:t>2)  В статье говорится об античной культуре, а также о современном искусстве.</a:t>
            </a:r>
          </a:p>
          <a:p>
            <a:pPr marL="0" indent="0">
              <a:buNone/>
            </a:pPr>
            <a:r>
              <a:rPr lang="ru-RU" sz="3600" dirty="0" smtClean="0"/>
              <a:t>3)  Российские педагоги проводят ежегодно профессиональные конкурсы, во время которых делились друг с другом накопленным опытом работы.</a:t>
            </a:r>
          </a:p>
          <a:p>
            <a:pPr marL="0" indent="0">
              <a:buNone/>
            </a:pPr>
            <a:r>
              <a:rPr lang="ru-RU" sz="3600" dirty="0" smtClean="0"/>
              <a:t>4)  Не посетивших картинную галерею было не так уж много.</a:t>
            </a:r>
          </a:p>
          <a:p>
            <a:pPr marL="0" indent="0">
              <a:buNone/>
            </a:pPr>
            <a:r>
              <a:rPr lang="ru-RU" sz="3600" dirty="0" smtClean="0"/>
              <a:t>5)  На тонких ножках качались бутоны гвоздик, ещё до конца не распустившимся. </a:t>
            </a:r>
          </a:p>
          <a:p>
            <a:pPr marL="0" indent="0">
              <a:buNone/>
            </a:pPr>
            <a:r>
              <a:rPr lang="ru-RU" sz="3600" dirty="0" smtClean="0"/>
              <a:t>6)  Благодаря использования инновационных технологий заметно повысилось качество выпускаемой продукции.</a:t>
            </a:r>
          </a:p>
          <a:p>
            <a:pPr marL="0" indent="0">
              <a:buNone/>
            </a:pPr>
            <a:r>
              <a:rPr lang="ru-RU" sz="3600" dirty="0" smtClean="0"/>
              <a:t>7)  Уверенность в том, что любой новорождённый обязательно владеет каким-то языком, породила целую цепь опытов.</a:t>
            </a:r>
          </a:p>
          <a:p>
            <a:pPr marL="0" indent="0">
              <a:buNone/>
            </a:pPr>
            <a:r>
              <a:rPr lang="ru-RU" sz="3600" dirty="0" smtClean="0"/>
              <a:t>8)  Молодая исполнительница не только любила классическую музыку, но и джаз.</a:t>
            </a:r>
          </a:p>
          <a:p>
            <a:pPr marL="0" indent="0">
              <a:buNone/>
            </a:pPr>
            <a:r>
              <a:rPr lang="ru-RU" sz="3600" dirty="0" smtClean="0"/>
              <a:t>9)  Изменив название пьесы, была подготовлена новая афиша.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87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Ответ:</a:t>
            </a:r>
            <a:r>
              <a:rPr lang="ru-RU" dirty="0" smtClean="0"/>
              <a:t> 86953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6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Рефлексия учебной деятельности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Закончите </a:t>
            </a:r>
            <a:r>
              <a:rPr lang="ru-RU" dirty="0">
                <a:solidFill>
                  <a:srgbClr val="FF0000"/>
                </a:solidFill>
              </a:rPr>
              <a:t>предложение, сделав вывод о сегодняшнем уроке.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Сегодня на уроке я </a:t>
            </a:r>
            <a:r>
              <a:rPr lang="ru-RU" dirty="0" smtClean="0"/>
              <a:t>узнал(а) …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 На этом уроке я вспомнил….</a:t>
            </a:r>
          </a:p>
          <a:p>
            <a:pPr marL="0" indent="0">
              <a:buNone/>
            </a:pPr>
            <a:r>
              <a:rPr lang="ru-RU" dirty="0" smtClean="0"/>
              <a:t>3) Больше всего мне понравилось...</a:t>
            </a:r>
          </a:p>
          <a:p>
            <a:pPr marL="0" indent="0">
              <a:buNone/>
            </a:pPr>
            <a:r>
              <a:rPr lang="ru-RU" dirty="0"/>
              <a:t>4)  Я могу похвалить себя за </a:t>
            </a:r>
            <a:r>
              <a:rPr lang="ru-RU" dirty="0" smtClean="0"/>
              <a:t>…</a:t>
            </a:r>
          </a:p>
          <a:p>
            <a:pPr marL="0" indent="0">
              <a:buNone/>
            </a:pPr>
            <a:r>
              <a:rPr lang="ru-RU" dirty="0" smtClean="0"/>
              <a:t>5)</a:t>
            </a:r>
            <a:r>
              <a:rPr lang="ru-RU" dirty="0"/>
              <a:t> Своей работой на уроке я …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4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Домашнее задание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аписать  сочинение</a:t>
            </a:r>
            <a:r>
              <a:rPr lang="ru-RU" dirty="0"/>
              <a:t> </a:t>
            </a:r>
            <a:r>
              <a:rPr lang="ru-RU" dirty="0" smtClean="0"/>
              <a:t> на тему : «</a:t>
            </a:r>
            <a:r>
              <a:rPr lang="ru-RU" u="sng" dirty="0">
                <a:hlinkClick r:id="rId2"/>
              </a:rPr>
              <a:t>Какого человека можно назвать милосердным</a:t>
            </a:r>
            <a:r>
              <a:rPr lang="ru-RU" u="sng" dirty="0" smtClean="0">
                <a:hlinkClick r:id="rId2"/>
              </a:rPr>
              <a:t>?» </a:t>
            </a:r>
            <a:endParaRPr lang="ru-RU" u="sng" dirty="0">
              <a:hlinkClick r:id="rId2"/>
            </a:endParaRP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используя в нем причастные и деепричастные обороты. Обратите внимание на то, чтобы они были употреблены правильно.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69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lenovo\Downloads\0014-014-Spasibo-za-vnimanie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1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92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Подъезжая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к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сией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станции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и глядя на природу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 окно ,  у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меня слетела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шляпа.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</a:t>
            </a:r>
            <a:endParaRPr lang="ru-RU" dirty="0"/>
          </a:p>
        </p:txBody>
      </p:sp>
      <p:pic>
        <p:nvPicPr>
          <p:cNvPr id="2050" name="Picture 2" descr="C:\Users\lenovo\Downloads\3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896544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9036496" cy="31683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Подъезжая к </a:t>
            </a:r>
            <a:r>
              <a:rPr lang="ru-RU" sz="3200" dirty="0" err="1" smtClean="0">
                <a:latin typeface="Arial Black" pitchFamily="34" charset="0"/>
              </a:rPr>
              <a:t>сией</a:t>
            </a:r>
            <a:r>
              <a:rPr lang="ru-RU" sz="3200" dirty="0" smtClean="0">
                <a:latin typeface="Arial Black" pitchFamily="34" charset="0"/>
              </a:rPr>
              <a:t> станции и глядя на природу в окно ,  я  уронил шляпу.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3"/>
            <a:ext cx="8280920" cy="2664297"/>
          </a:xfrm>
        </p:spPr>
        <p:txBody>
          <a:bodyPr/>
          <a:lstStyle/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endParaRPr lang="ru-RU" sz="3600" dirty="0"/>
          </a:p>
          <a:p>
            <a:pPr marL="457200" lvl="1" indent="0">
              <a:buNone/>
            </a:pPr>
            <a:r>
              <a:rPr lang="ru-RU" sz="3600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Тема урока:</a:t>
            </a:r>
          </a:p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/>
              <a:t>Основные нормы употребления деепричастных оборотов </a:t>
            </a:r>
            <a:endParaRPr lang="ru-RU" dirty="0"/>
          </a:p>
        </p:txBody>
      </p:sp>
      <p:pic>
        <p:nvPicPr>
          <p:cNvPr id="4" name="Picture 4" descr="Наклейка котик PNG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72334"/>
            <a:ext cx="2736304" cy="2592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3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Целеполагание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Цель: научиться правильно употреблять деепричастные обороты в речи </a:t>
            </a:r>
            <a:endParaRPr lang="ru-RU" dirty="0"/>
          </a:p>
        </p:txBody>
      </p:sp>
      <p:pic>
        <p:nvPicPr>
          <p:cNvPr id="4" name="Picture 4" descr="Набор стикеров Летто в школе для Telegram – добавить бесплатно – Всё для  Tele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68960"/>
            <a:ext cx="2686304" cy="3580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9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536" y="228919"/>
            <a:ext cx="8291264" cy="31976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Паспорт деепричастия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048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Деепричастие обозначает </a:t>
            </a:r>
            <a:r>
              <a:rPr lang="ru-RU" dirty="0" smtClean="0"/>
              <a:t>_________________</a:t>
            </a:r>
          </a:p>
          <a:p>
            <a:pPr marL="0" indent="0">
              <a:buNone/>
            </a:pPr>
            <a:r>
              <a:rPr lang="ru-RU" dirty="0" smtClean="0"/>
              <a:t>Отвечает </a:t>
            </a:r>
            <a:r>
              <a:rPr lang="ru-RU" dirty="0"/>
              <a:t>на вопросы </a:t>
            </a:r>
            <a:r>
              <a:rPr lang="ru-RU" u="sng" dirty="0" smtClean="0"/>
              <a:t> ______________________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деепричастия  на конце </a:t>
            </a:r>
            <a:r>
              <a:rPr lang="ru-RU" u="sng" dirty="0"/>
              <a:t>  </a:t>
            </a:r>
            <a:r>
              <a:rPr lang="ru-RU" u="sng" dirty="0" smtClean="0"/>
              <a:t>              </a:t>
            </a:r>
            <a:r>
              <a:rPr lang="ru-RU" dirty="0" smtClean="0"/>
              <a:t>_,  </a:t>
            </a:r>
            <a:r>
              <a:rPr lang="ru-RU" dirty="0"/>
              <a:t>а не </a:t>
            </a:r>
            <a:r>
              <a:rPr lang="ru-RU" dirty="0" smtClean="0"/>
              <a:t>_________, </a:t>
            </a:r>
            <a:r>
              <a:rPr lang="ru-RU" dirty="0"/>
              <a:t>потому что деепричастие не изменяемая часть </a:t>
            </a:r>
            <a:r>
              <a:rPr lang="ru-RU" dirty="0" smtClean="0"/>
              <a:t>речи.</a:t>
            </a:r>
          </a:p>
          <a:p>
            <a:pPr marL="0" indent="0">
              <a:buNone/>
            </a:pPr>
            <a:r>
              <a:rPr lang="ru-RU" dirty="0" smtClean="0"/>
              <a:t>Деепричастный </a:t>
            </a:r>
            <a:r>
              <a:rPr lang="ru-RU" dirty="0"/>
              <a:t>оборот –это </a:t>
            </a:r>
            <a:r>
              <a:rPr lang="ru-RU" dirty="0" smtClean="0"/>
              <a:t>_____________________</a:t>
            </a:r>
          </a:p>
          <a:p>
            <a:pPr marL="0" indent="0">
              <a:buNone/>
            </a:pPr>
            <a:r>
              <a:rPr lang="ru-RU" dirty="0" smtClean="0"/>
              <a:t>Определяемое </a:t>
            </a:r>
            <a:r>
              <a:rPr lang="ru-RU" dirty="0"/>
              <a:t>слово у деепричастия </a:t>
            </a:r>
            <a:r>
              <a:rPr lang="ru-RU" dirty="0" smtClean="0"/>
              <a:t>–____________</a:t>
            </a:r>
            <a:endParaRPr lang="ru-RU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Суффиксы деепричастия – ______________________</a:t>
            </a:r>
            <a:endParaRPr lang="ru-RU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Деепричастный </a:t>
            </a:r>
            <a:r>
              <a:rPr lang="ru-RU" dirty="0"/>
              <a:t>оборот нужно </a:t>
            </a:r>
            <a:r>
              <a:rPr lang="ru-RU" dirty="0" smtClean="0"/>
              <a:t> </a:t>
            </a:r>
            <a:r>
              <a:rPr lang="ru-RU" u="sng" dirty="0" smtClean="0"/>
              <a:t>_________________</a:t>
            </a:r>
            <a:r>
              <a:rPr lang="ru-RU" dirty="0" smtClean="0"/>
              <a:t>, </a:t>
            </a:r>
            <a:r>
              <a:rPr lang="ru-RU" dirty="0"/>
              <a:t>независимо от его местоположения в отношении определяемого слова. </a:t>
            </a:r>
            <a:r>
              <a:rPr lang="ru-RU" dirty="0" smtClean="0"/>
              <a:t>                  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( 3 мин 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7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536" y="228919"/>
            <a:ext cx="8291264" cy="31976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Паспорт деепричастия</a:t>
            </a:r>
            <a:r>
              <a:rPr lang="ru-RU" sz="3200" dirty="0" smtClean="0">
                <a:solidFill>
                  <a:srgbClr val="00B050"/>
                </a:solidFill>
              </a:rPr>
              <a:t>. </a:t>
            </a:r>
            <a:r>
              <a:rPr lang="ru-RU" sz="3200" b="1" dirty="0">
                <a:solidFill>
                  <a:srgbClr val="00B050"/>
                </a:solidFill>
              </a:rPr>
              <a:t>Самопроверка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904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Деепричастие обозначает </a:t>
            </a:r>
            <a:r>
              <a:rPr lang="ru-RU" u="sng" dirty="0" smtClean="0">
                <a:solidFill>
                  <a:srgbClr val="FF0000"/>
                </a:solidFill>
              </a:rPr>
              <a:t>добавочное действие .</a:t>
            </a:r>
          </a:p>
          <a:p>
            <a:pPr marL="0" indent="0">
              <a:buNone/>
            </a:pPr>
            <a:r>
              <a:rPr lang="ru-RU" dirty="0" smtClean="0"/>
              <a:t>Отвечает </a:t>
            </a:r>
            <a:r>
              <a:rPr lang="ru-RU" dirty="0"/>
              <a:t>на вопросы </a:t>
            </a:r>
            <a:r>
              <a:rPr lang="ru-RU" u="sng" dirty="0" smtClean="0">
                <a:solidFill>
                  <a:srgbClr val="FF0000"/>
                </a:solidFill>
              </a:rPr>
              <a:t> что  делая? Что сделав ? Как ?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деепричастия  на конце 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smtClean="0">
                <a:solidFill>
                  <a:srgbClr val="FF0000"/>
                </a:solidFill>
              </a:rPr>
              <a:t>суффиксы </a:t>
            </a:r>
            <a:r>
              <a:rPr lang="ru-RU" dirty="0" smtClean="0"/>
              <a:t>_,  </a:t>
            </a:r>
            <a:r>
              <a:rPr lang="ru-RU" dirty="0"/>
              <a:t>а не </a:t>
            </a:r>
            <a:r>
              <a:rPr lang="ru-RU" u="sng" dirty="0" smtClean="0">
                <a:solidFill>
                  <a:srgbClr val="FF0000"/>
                </a:solidFill>
              </a:rPr>
              <a:t>окончания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, </a:t>
            </a:r>
            <a:r>
              <a:rPr lang="ru-RU" dirty="0"/>
              <a:t>потому что деепричастие не изменяемая часть </a:t>
            </a:r>
            <a:r>
              <a:rPr lang="ru-RU" dirty="0" smtClean="0"/>
              <a:t>речи.</a:t>
            </a:r>
          </a:p>
          <a:p>
            <a:pPr marL="0" indent="0">
              <a:buNone/>
            </a:pPr>
            <a:r>
              <a:rPr lang="ru-RU" dirty="0" smtClean="0"/>
              <a:t>Деепричастный </a:t>
            </a:r>
            <a:r>
              <a:rPr lang="ru-RU" dirty="0"/>
              <a:t>оборот –это </a:t>
            </a:r>
            <a:r>
              <a:rPr lang="ru-RU" u="sng" dirty="0" smtClean="0">
                <a:solidFill>
                  <a:srgbClr val="FF0000"/>
                </a:solidFill>
              </a:rPr>
              <a:t>деепричастие с зависимыми словами </a:t>
            </a:r>
            <a:endParaRPr lang="ru-RU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Определяемое слово у деепричастия –</a:t>
            </a:r>
            <a:r>
              <a:rPr lang="ru-RU" u="sng" dirty="0">
                <a:solidFill>
                  <a:srgbClr val="FF0000"/>
                </a:solidFill>
              </a:rPr>
              <a:t>это </a:t>
            </a:r>
            <a:r>
              <a:rPr lang="ru-RU" u="sng" dirty="0" smtClean="0">
                <a:solidFill>
                  <a:srgbClr val="FF0000"/>
                </a:solidFill>
              </a:rPr>
              <a:t>глагол , сказуемое.</a:t>
            </a:r>
          </a:p>
          <a:p>
            <a:pPr marL="0" indent="0">
              <a:buNone/>
            </a:pPr>
            <a:r>
              <a:rPr lang="ru-RU" dirty="0" smtClean="0"/>
              <a:t>Суффиксы деепричастия – </a:t>
            </a:r>
            <a:r>
              <a:rPr lang="ru-RU" u="sng" dirty="0" err="1" smtClean="0">
                <a:solidFill>
                  <a:srgbClr val="FF0000"/>
                </a:solidFill>
              </a:rPr>
              <a:t>в,вши,ши</a:t>
            </a:r>
            <a:r>
              <a:rPr lang="ru-RU" u="sng" dirty="0" smtClean="0">
                <a:solidFill>
                  <a:srgbClr val="FF0000"/>
                </a:solidFill>
              </a:rPr>
              <a:t>, а, я </a:t>
            </a:r>
          </a:p>
          <a:p>
            <a:pPr marL="0" indent="0">
              <a:buNone/>
            </a:pPr>
            <a:r>
              <a:rPr lang="ru-RU" dirty="0" smtClean="0"/>
              <a:t>Деепричастный </a:t>
            </a:r>
            <a:r>
              <a:rPr lang="ru-RU" dirty="0"/>
              <a:t>оборот нужно </a:t>
            </a:r>
            <a:r>
              <a:rPr lang="ru-RU" dirty="0" smtClean="0"/>
              <a:t> </a:t>
            </a:r>
            <a:r>
              <a:rPr lang="ru-RU" u="sng" dirty="0" smtClean="0">
                <a:solidFill>
                  <a:srgbClr val="FF0000"/>
                </a:solidFill>
              </a:rPr>
              <a:t>обособить 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/>
              <a:t>независимо от его местоположения в отношении определяемого слова.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2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2807</TotalTime>
  <Words>1342</Words>
  <Application>Microsoft Office PowerPoint</Application>
  <PresentationFormat>Экран (4:3)</PresentationFormat>
  <Paragraphs>223</Paragraphs>
  <Slides>36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Подъезжая к сией станции и глядя на природу в окно ,  я  уронил шляпу. </vt:lpstr>
      <vt:lpstr>Презентация PowerPoint</vt:lpstr>
      <vt:lpstr> Целеполагание</vt:lpstr>
      <vt:lpstr>Паспорт деепричастия </vt:lpstr>
      <vt:lpstr>Паспорт деепричастия. Самопроверка </vt:lpstr>
      <vt:lpstr>Алгоритм   выявления ошибок в предложениях с деепричастным оборотом. </vt:lpstr>
      <vt:lpstr>Двусоставное предложение </vt:lpstr>
      <vt:lpstr>Односоставные предложения </vt:lpstr>
      <vt:lpstr>Презентация PowerPoint</vt:lpstr>
      <vt:lpstr>     Выберите грамматически правильное продолжения предложения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 текстом </vt:lpstr>
      <vt:lpstr>Проверяем</vt:lpstr>
      <vt:lpstr>Презентация PowerPoint</vt:lpstr>
      <vt:lpstr>   Работа в паре </vt:lpstr>
      <vt:lpstr>Словарная работа </vt:lpstr>
      <vt:lpstr> Исправьте грамматические ошибки в предложениях. Напишите свои варианты  </vt:lpstr>
      <vt:lpstr>Проверяем </vt:lpstr>
      <vt:lpstr> Итоговая тестовая работа Выберите неправильное построение предложения с деепричастным оборотом. </vt:lpstr>
      <vt:lpstr> Итоговая тестовая работа Выберите неправильное построение предложения с деепричастным оборотом. </vt:lpstr>
      <vt:lpstr>Критерии оценивания:</vt:lpstr>
      <vt:lpstr>Задание № 8</vt:lpstr>
      <vt:lpstr>Ответ </vt:lpstr>
      <vt:lpstr>Рефлексия учебной деятельности </vt:lpstr>
      <vt:lpstr>Домашнее задание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125</cp:revision>
  <dcterms:created xsi:type="dcterms:W3CDTF">2024-11-14T15:15:41Z</dcterms:created>
  <dcterms:modified xsi:type="dcterms:W3CDTF">2024-11-19T05:14:10Z</dcterms:modified>
</cp:coreProperties>
</file>