
<file path=[Content_Types].xml><?xml version="1.0" encoding="utf-8"?>
<Types xmlns="http://schemas.openxmlformats.org/package/2006/content-types">
  <Default Extension="fntdata" ContentType="application/x-fontdata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59" r:id="rId1"/>
    <p:sldMasterId id="2147483663" r:id="rId2"/>
    <p:sldMasterId id="2147483675" r:id="rId3"/>
  </p:sldMasterIdLst>
  <p:notesMasterIdLst>
    <p:notesMasterId r:id="rId21"/>
  </p:notesMasterIdLst>
  <p:sldIdLst>
    <p:sldId id="369" r:id="rId4"/>
    <p:sldId id="1168" r:id="rId5"/>
    <p:sldId id="439" r:id="rId6"/>
    <p:sldId id="1180" r:id="rId7"/>
    <p:sldId id="437" r:id="rId8"/>
    <p:sldId id="276" r:id="rId9"/>
    <p:sldId id="281" r:id="rId10"/>
    <p:sldId id="282" r:id="rId11"/>
    <p:sldId id="605" r:id="rId12"/>
    <p:sldId id="1184" r:id="rId13"/>
    <p:sldId id="1186" r:id="rId14"/>
    <p:sldId id="1185" r:id="rId15"/>
    <p:sldId id="1187" r:id="rId16"/>
    <p:sldId id="1189" r:id="rId17"/>
    <p:sldId id="1188" r:id="rId18"/>
    <p:sldId id="1170" r:id="rId19"/>
    <p:sldId id="407" r:id="rId20"/>
  </p:sldIdLst>
  <p:sldSz cx="12192000" cy="6858000"/>
  <p:notesSz cx="6858000" cy="12192000"/>
  <p:embeddedFontLst>
    <p:embeddedFont>
      <p:font typeface="Century Gothic" panose="020B0502020202020204" pitchFamily="34" charset="0"/>
      <p:regular r:id="rId22"/>
      <p:bold r:id="rId23"/>
      <p:italic r:id="rId24"/>
      <p:boldItalic r:id="rId25"/>
    </p:embeddedFont>
    <p:embeddedFont>
      <p:font typeface="Helvetica" panose="020B0604020202020204" pitchFamily="34" charset="0"/>
      <p:regular r:id="rId26"/>
      <p:bold r:id="rId27"/>
      <p:italic r:id="rId28"/>
      <p:boldItalic r:id="rId29"/>
    </p:embeddedFont>
    <p:embeddedFont>
      <p:font typeface="Inter 18pt" panose="020B0604020202020204" charset="0"/>
      <p:regular r:id="rId30"/>
      <p:bold r:id="rId31"/>
    </p:embeddedFont>
    <p:embeddedFont>
      <p:font typeface="Raleway Medium" pitchFamily="2" charset="0"/>
      <p:regular r:id="rId32"/>
      <p:bold r:id="rId33"/>
      <p:italic r:id="rId34"/>
      <p:boldItalic r:id="rId3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33" userDrawn="1">
          <p15:clr>
            <a:srgbClr val="A4A3A4"/>
          </p15:clr>
        </p15:guide>
        <p15:guide id="2" pos="234" userDrawn="1">
          <p15:clr>
            <a:srgbClr val="A4A3A4"/>
          </p15:clr>
        </p15:guide>
        <p15:guide id="3" orient="horz" pos="1207" userDrawn="1">
          <p15:clr>
            <a:srgbClr val="A4A3A4"/>
          </p15:clr>
        </p15:guide>
        <p15:guide id="5" pos="380" userDrawn="1">
          <p15:clr>
            <a:srgbClr val="A4A3A4"/>
          </p15:clr>
        </p15:guide>
        <p15:guide id="6" pos="5223" userDrawn="1">
          <p15:clr>
            <a:srgbClr val="A4A3A4"/>
          </p15:clr>
        </p15:guide>
        <p15:guide id="7" orient="horz" pos="10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B7CE"/>
    <a:srgbClr val="94C0FA"/>
    <a:srgbClr val="06428F"/>
    <a:srgbClr val="021765"/>
    <a:srgbClr val="B3DDF7"/>
    <a:srgbClr val="031561"/>
    <a:srgbClr val="044491"/>
    <a:srgbClr val="446FA7"/>
    <a:srgbClr val="99CCFF"/>
    <a:srgbClr val="0215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prstClr val="black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lt1"/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/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dk1"/>
      </a:tcTxStyle>
      <a:tcStyle>
        <a:tcBdr/>
        <a:fill>
          <a:solidFill>
            <a:schemeClr val="lt1"/>
          </a:solidFill>
        </a:fill>
      </a:tcStyle>
    </a:lastCol>
    <a:firstCol>
      <a:tcTxStyle b="on">
        <a:fontRef idx="minor">
          <a:prstClr val="black"/>
        </a:fontRef>
        <a:schemeClr val="dk1"/>
      </a:tcTxStyle>
      <a:tcStyle>
        <a:tcBdr/>
        <a:fill>
          <a:solidFill>
            <a:schemeClr val="lt1"/>
          </a:solidFill>
        </a:fill>
      </a:tcStyle>
    </a:firstCol>
    <a:lastRow>
      <a:tcTxStyle b="on">
        <a:fontRef idx="minor">
          <a:prstClr val="black"/>
        </a:fontRef>
        <a:schemeClr val="dk1"/>
      </a:tcTxStyle>
      <a:tcStyle>
        <a:tcBdr>
          <a:top>
            <a:ln>
              <a:noFill/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dk1"/>
      </a:tcTxStyle>
      <a:tcStyle>
        <a:tcBdr>
          <a:bottom>
            <a:ln>
              <a:noFill/>
            </a:ln>
          </a:bottom>
        </a:tcBdr>
        <a:fill>
          <a:solidFill>
            <a:schemeClr val="l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260" autoAdjust="0"/>
  </p:normalViewPr>
  <p:slideViewPr>
    <p:cSldViewPr snapToGrid="0">
      <p:cViewPr varScale="1">
        <p:scale>
          <a:sx n="85" d="100"/>
          <a:sy n="85" d="100"/>
        </p:scale>
        <p:origin x="590" y="48"/>
      </p:cViewPr>
      <p:guideLst>
        <p:guide orient="horz" pos="4133"/>
        <p:guide pos="234"/>
        <p:guide orient="horz" pos="1207"/>
        <p:guide pos="380"/>
        <p:guide pos="5223"/>
        <p:guide orient="horz" pos="10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5.fntdata"/><Relationship Id="rId39" Type="http://schemas.openxmlformats.org/officeDocument/2006/relationships/tableStyles" Target="tableStyles.xml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10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229.07579" units="1/cm"/>
          <inkml:channelProperty channel="Y" name="resolution" value="406.7908" units="1/cm"/>
          <inkml:channelProperty channel="F" name="resolution" value="25.41279" units="1/cm"/>
          <inkml:channelProperty channel="T" name="resolution" value="1" units="1/dev"/>
        </inkml:channelProperties>
      </inkml:inkSource>
      <inkml:timestamp xml:id="ts0" timeString="2025-12-16T07:54:52.91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2761 6291 255 0,'0'0'0'0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cm"/>
          <inkml:channel name="T" type="integer" max="2.14748E9" units="dev"/>
        </inkml:traceFormat>
        <inkml:channelProperties>
          <inkml:channelProperty channel="X" name="resolution" value="229.07579" units="1/cm"/>
          <inkml:channelProperty channel="Y" name="resolution" value="406.7908" units="1/cm"/>
          <inkml:channelProperty channel="F" name="resolution" value="25.41279" units="1/cm"/>
          <inkml:channelProperty channel="T" name="resolution" value="1" units="1/dev"/>
        </inkml:channelProperties>
      </inkml:inkSource>
      <inkml:timestamp xml:id="ts0" timeString="2025-12-16T08:56:21.228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1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377.1958" units="1/cm"/>
          <inkml:channelProperty channel="Y" name="resolution" value="657.57574" units="1/cm"/>
          <inkml:channelProperty channel="T" name="resolution" value="1" units="1/dev"/>
        </inkml:channelProperties>
      </inkml:inkSource>
      <inkml:timestamp xml:id="ts1" timeString="2025-12-16T08:56:22.840"/>
    </inkml:context>
  </inkml:definitions>
  <inkml:trace contextRef="#ctx0" brushRef="#br0">240 6498 255 0,'0'0'0'0,"0"0"0"0,0 0 0 0</inkml:trace>
  <inkml:trace contextRef="#ctx1" brushRef="#br0">353 6373 0,'0'0'0,"0"0"0,0 0 0,0 0 15,0 0-15,0 0 0,0 0 0,0 0 0,0 0 0,0 0 16,0 0-16,0 0 15</inkml:trace>
  <inkml:trace contextRef="#ctx1" brushRef="#br0" timeOffset="774.09">353 6373 0,'0'0'0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Inter 18pt" panose="02000503000000020004" pitchFamily="2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Дата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Inter 18pt" panose="02000503000000020004" pitchFamily="2" charset="0"/>
              </a:defRPr>
            </a:lvl1pPr>
          </a:lstStyle>
          <a:p>
            <a:pPr>
              <a:defRPr/>
            </a:pPr>
            <a:fld id="{7F81EA29-9948-4220-A3C2-0D14F17DDDF8}" type="datetimeFigureOut">
              <a:rPr lang="ru-RU" smtClean="0"/>
              <a:pPr>
                <a:defRPr/>
              </a:pPr>
              <a:t>16.12.2025</a:t>
            </a:fld>
            <a:endParaRPr lang="ru-RU" dirty="0"/>
          </a:p>
        </p:txBody>
      </p:sp>
      <p:sp>
        <p:nvSpPr>
          <p:cNvPr id="6" name="Образ слайда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ru-RU" dirty="0"/>
          </a:p>
        </p:txBody>
      </p:sp>
      <p:sp>
        <p:nvSpPr>
          <p:cNvPr id="7" name="Заметки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ru-RU" dirty="0"/>
              <a:t>Образец текста</a:t>
            </a:r>
            <a:endParaRPr dirty="0"/>
          </a:p>
          <a:p>
            <a:pPr lvl="1">
              <a:defRPr/>
            </a:pPr>
            <a:r>
              <a:rPr lang="ru-RU" dirty="0"/>
              <a:t>Второй уровень</a:t>
            </a:r>
            <a:endParaRPr dirty="0"/>
          </a:p>
          <a:p>
            <a:pPr lvl="2">
              <a:defRPr/>
            </a:pPr>
            <a:r>
              <a:rPr lang="ru-RU" dirty="0"/>
              <a:t>Третий уровень</a:t>
            </a:r>
            <a:endParaRPr dirty="0"/>
          </a:p>
          <a:p>
            <a:pPr lvl="3">
              <a:defRPr/>
            </a:pPr>
            <a:r>
              <a:rPr lang="ru-RU" dirty="0"/>
              <a:t>Четвертый уровень</a:t>
            </a:r>
            <a:endParaRPr dirty="0"/>
          </a:p>
          <a:p>
            <a:pPr lvl="4">
              <a:defRPr/>
            </a:pPr>
            <a:r>
              <a:rPr lang="ru-RU" dirty="0"/>
              <a:t>Пятый уровень</a:t>
            </a:r>
            <a:endParaRPr dirty="0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Inter 18pt" panose="02000503000000020004" pitchFamily="2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Inter 18pt" panose="02000503000000020004" pitchFamily="2" charset="0"/>
              </a:defRPr>
            </a:lvl1pPr>
          </a:lstStyle>
          <a:p>
            <a:pPr>
              <a:defRPr/>
            </a:pPr>
            <a:fld id="{A2BBB298-2922-4145-940C-78B0D33D7ED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>
      <a:defRPr sz="1200">
        <a:solidFill>
          <a:schemeClr val="tx1"/>
        </a:solidFill>
        <a:latin typeface="Inter 18pt" panose="02000503000000020004" pitchFamily="2" charset="0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Inter 18pt" panose="02000503000000020004" pitchFamily="2" charset="0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Inter 18pt" panose="02000503000000020004" pitchFamily="2" charset="0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Inter 18pt" panose="02000503000000020004" pitchFamily="2" charset="0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Inter 18pt" panose="02000503000000020004" pitchFamily="2" charset="0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0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2BBB298-2922-4145-940C-78B0D33D7ED4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2670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66D80-68ED-3C57-D17D-4CB430021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8EC5AE9-5426-7B1C-483A-EBB539832E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AD69000E-084F-7DB3-05FC-5CBD6A7435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EB819FE-4B94-2F31-5A5B-6042224D22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2BBB298-2922-4145-940C-78B0D33D7ED4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05830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42ABC-B716-3E9E-D493-74C581361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5D03EEF-1A1B-D78E-B982-4E8137EF6E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8E0D0D1-8B65-7429-401A-23BCC4FAF4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3F2E1FC-9853-0671-AE4C-D53938EB96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BBB298-2922-4145-940C-78B0D33D7ED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 panose="02000503000000020004" pitchFamily="2" charset="0"/>
                <a:cs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 panose="02000503000000020004" pitchFamily="2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517281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2BBB298-2922-4145-940C-78B0D33D7ED4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85222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2BBB298-2922-4145-940C-78B0D33D7ED4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82948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2BBB298-2922-4145-940C-78B0D33D7ED4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17339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A6F967-B5A6-8DD9-6D1E-928AE8BAD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E84F9733-4F7C-3693-988D-2145100BFD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4FC58CA0-3366-75ED-350E-4ED826F4C9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59E801B-4AFB-E47D-5235-99EEAC30D8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2BBB298-2922-4145-940C-78B0D33D7ED4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2976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17471-19AD-5E66-0294-667DC6BB2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7EE3D90-66B6-73BA-732A-AB694D7967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700C4D94-96A0-582C-AD5F-B11CA38D09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A04C0ED-0D42-FBD6-C7FA-7935AD5FBA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2BBB298-2922-4145-940C-78B0D33D7ED4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89325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2F3B55-65FA-DFE5-7603-AC50273A5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620DB584-DBB9-1FDE-9AF3-7447B621BD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52A9625-45D9-FB39-7D4B-7EC1E48128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38F36C5-477B-C16E-CA7B-02276961EE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2BBB298-2922-4145-940C-78B0D33D7ED4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40115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2F3B55-65FA-DFE5-7603-AC50273A5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620DB584-DBB9-1FDE-9AF3-7447B621BD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52A9625-45D9-FB39-7D4B-7EC1E48128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38F36C5-477B-C16E-CA7B-02276961EE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2BBB298-2922-4145-940C-78B0D33D7ED4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31251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8BA96-B22B-21EF-7416-7E99285A4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200134D4-837F-B94F-C7F8-0FD2478131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8F3BF65D-3C38-1F87-B560-7330AE863B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B64B882-9BE4-2EE2-E1A3-686CA0CEFD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2BBB298-2922-4145-940C-78B0D33D7ED4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6322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 userDrawn="1"/>
        </p:nvSpPr>
        <p:spPr>
          <a:xfrm rot="2713071">
            <a:off x="-807923" y="-162554"/>
            <a:ext cx="1781175" cy="1781175"/>
          </a:xfrm>
          <a:prstGeom prst="rect">
            <a:avLst/>
          </a:prstGeom>
          <a:solidFill>
            <a:schemeClr val="bg1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 rot="2713071">
            <a:off x="506527" y="1189995"/>
            <a:ext cx="1781175" cy="1781175"/>
          </a:xfrm>
          <a:prstGeom prst="rect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>
          <a:xfrm rot="2713071">
            <a:off x="1849552" y="-133980"/>
            <a:ext cx="1781175" cy="1781175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 userDrawn="1"/>
        </p:nvSpPr>
        <p:spPr>
          <a:xfrm rot="2713071">
            <a:off x="1811452" y="2538412"/>
            <a:ext cx="1781175" cy="1781175"/>
          </a:xfrm>
          <a:prstGeom prst="rect">
            <a:avLst/>
          </a:prstGeom>
          <a:solidFill>
            <a:schemeClr val="accent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 userDrawn="1"/>
        </p:nvSpPr>
        <p:spPr>
          <a:xfrm rot="2713071">
            <a:off x="8936152" y="3586163"/>
            <a:ext cx="1781175" cy="1781175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 userDrawn="1"/>
        </p:nvSpPr>
        <p:spPr>
          <a:xfrm rot="2713071">
            <a:off x="10269653" y="4948238"/>
            <a:ext cx="1781175" cy="1781175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 userDrawn="1"/>
        </p:nvSpPr>
        <p:spPr>
          <a:xfrm rot="2713071">
            <a:off x="10279179" y="2224088"/>
            <a:ext cx="1781175" cy="1781175"/>
          </a:xfrm>
          <a:prstGeom prst="rect">
            <a:avLst/>
          </a:prstGeom>
          <a:solidFill>
            <a:schemeClr val="tx2">
              <a:lumMod val="60000"/>
              <a:lumOff val="4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3671D4B-50F6-9EC5-7206-DABDC4E71B3F}"/>
              </a:ext>
            </a:extLst>
          </p:cNvPr>
          <p:cNvSpPr txBox="1"/>
          <p:nvPr userDrawn="1"/>
        </p:nvSpPr>
        <p:spPr>
          <a:xfrm>
            <a:off x="82664" y="6515861"/>
            <a:ext cx="10077512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dirty="0">
                <a:solidFill>
                  <a:srgbClr val="A2B7CE"/>
                </a:solidFill>
                <a:ea typeface="Helvetica" panose="00000500000000000000" pitchFamily="50" charset="0"/>
              </a:rPr>
              <a:t>Все права защищены. Никакая часть презентации не может быть воспроизведена в какой бы то ни было форме и какими бы то ни было средствами, включая размещение в Интернете  и в корпоративных сетях, а также запись в память ЭВМ, для частного или публичного использования, без письменного разрешения владельца авторских прав. © АО «Издательство «Просвещение», 20</a:t>
            </a:r>
            <a:r>
              <a:rPr lang="en-US" sz="800" dirty="0">
                <a:solidFill>
                  <a:srgbClr val="A2B7CE"/>
                </a:solidFill>
                <a:ea typeface="Helvetica" panose="00000500000000000000" pitchFamily="50" charset="0"/>
              </a:rPr>
              <a:t>2</a:t>
            </a:r>
            <a:r>
              <a:rPr lang="ru-RU" sz="800" dirty="0">
                <a:solidFill>
                  <a:srgbClr val="A2B7CE"/>
                </a:solidFill>
                <a:ea typeface="Helvetica" panose="00000500000000000000" pitchFamily="50" charset="0"/>
              </a:rPr>
              <a:t>5 г.</a:t>
            </a:r>
          </a:p>
        </p:txBody>
      </p:sp>
    </p:spTree>
    <p:extLst>
      <p:ext uri="{BB962C8B-B14F-4D97-AF65-F5344CB8AC3E}">
        <p14:creationId xmlns:p14="http://schemas.microsoft.com/office/powerpoint/2010/main" val="2427412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A485D0-3D70-FC33-1F83-7B4525BAF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3CAF723-9033-930C-6E69-858B77D4D3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5C78417-5A8B-2C19-6DE2-B3AC9F9AC1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2534482-16DA-2CD2-F89C-F960FA2D5C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7688E32-5994-6B2C-7061-C08821FE76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5C5C29D-DCE9-CF61-F7D2-74A722DA6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BC75BE4-47FF-67DC-CA82-1B01B8BA1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0C67DD7-86A8-F766-14C4-F8CC1CB40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886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4DA060-71F9-86D0-FC08-9683CF63B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EA50DA8-F5E8-D59A-C815-BA3552FDE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6451C2B-79ED-249D-8B28-EA209E220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3A07C7E-0F98-3CBC-DFD3-007833588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348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F67CEF1-8A6F-E6ED-CA1D-43849BA70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EE214FF-C28A-F562-E855-0B1773A66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9A64ED8-8E83-5774-EFE3-5F919B4B0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4294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A2F9F0-988E-4B1B-501E-A653CC5D1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F816DC-218F-97C8-E13D-DBED8A3491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2B37E71-20F8-E004-8E59-8547DBD8B3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9C6BC8C-41AA-2ECD-C494-DA2BCBD24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4D0C20-DACF-C500-5CBE-C35EF6D4C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ED46317-4E60-1C93-F6C0-3F9787908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6197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C9061E-3B5B-F2FD-F1B9-01C9364C8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68456D7-17D3-A96E-552F-8D1451C306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F0BFD3E-7212-82B6-3199-74598CBF6E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71D8911-BA27-4DDB-4609-00EFE0743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C06D389-4DF7-8113-D5CD-77D6AFC0C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8D9D9E6-AFAB-FBD3-A908-3ED37ECF4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132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6D891D-D098-7476-2D10-50772DDAB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5F5413E-E385-C17A-607B-DF4098FFB5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111B0D7-8677-705C-04EA-1DA411989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45767E-6E02-68F6-99F5-01F6210AF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078021-74A4-6C7F-60F5-8ED157E9B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0631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52E0A07-0F4E-6E55-7A3A-7586D75F7D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ED83CC2-28F0-CDC6-5FAF-584A1961F4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672F86B-AFA4-8CC4-359A-42351A5DC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93124F-AECB-DEAC-1623-01A96C4F2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59FECA-BC5D-4476-B737-104DEDD0C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0460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183164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4400" b="1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 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4777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750945"/>
            <a:ext cx="9843135" cy="811530"/>
          </a:xfrm>
        </p:spPr>
        <p:txBody>
          <a:bodyPr anchor="b">
            <a:noAutofit/>
          </a:bodyPr>
          <a:lstStyle>
            <a:lvl1pPr>
              <a:defRPr sz="6000">
                <a:effectLst/>
              </a:defRPr>
            </a:lvl1pPr>
          </a:lstStyle>
          <a:p>
            <a:r>
              <a:rPr lang="en-US" dirty="0">
                <a:sym typeface="+mn-ea"/>
              </a:rP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089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4058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  <a:latin typeface="+mn-lt"/>
                <a:ea typeface="Helvetica" panose="00000500000000000000" pitchFamily="50" charset="0"/>
              </a:defRPr>
            </a:lvl1pPr>
          </a:lstStyle>
          <a:p>
            <a:fld id="{34FA1A6B-6BA6-429E-B141-01F20825D3E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65952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effectLst/>
              </a:defRPr>
            </a:lvl1pPr>
          </a:lstStyle>
          <a:p>
            <a:r>
              <a:rPr lang="en-US" dirty="0">
                <a:sym typeface="+mn-ea"/>
              </a:rPr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kumimoji="0" lang="en-US" sz="2800" b="0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2339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dirty="0">
                <a:sym typeface="+mn-ea"/>
              </a:rPr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5579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4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7853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250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32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  <a:t>12/16/2025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7570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2040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333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омб 5"/>
          <p:cNvSpPr/>
          <p:nvPr/>
        </p:nvSpPr>
        <p:spPr>
          <a:xfrm>
            <a:off x="-338666" y="988906"/>
            <a:ext cx="3136054" cy="3136054"/>
          </a:xfrm>
          <a:prstGeom prst="diamond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7" name="Ромб 6"/>
          <p:cNvSpPr/>
          <p:nvPr/>
        </p:nvSpPr>
        <p:spPr>
          <a:xfrm>
            <a:off x="3178952" y="1009226"/>
            <a:ext cx="3136054" cy="3136054"/>
          </a:xfrm>
          <a:prstGeom prst="diamond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8" name="Ромб 7"/>
          <p:cNvSpPr/>
          <p:nvPr/>
        </p:nvSpPr>
        <p:spPr>
          <a:xfrm>
            <a:off x="6696570" y="988906"/>
            <a:ext cx="3136054" cy="3136054"/>
          </a:xfrm>
          <a:prstGeom prst="diamond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9" name="Ромб 8"/>
          <p:cNvSpPr/>
          <p:nvPr/>
        </p:nvSpPr>
        <p:spPr>
          <a:xfrm>
            <a:off x="10214187" y="988906"/>
            <a:ext cx="3136054" cy="3136054"/>
          </a:xfrm>
          <a:prstGeom prst="diamond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0" name="Ромб 9"/>
          <p:cNvSpPr/>
          <p:nvPr/>
        </p:nvSpPr>
        <p:spPr>
          <a:xfrm>
            <a:off x="1420143" y="2695786"/>
            <a:ext cx="3136054" cy="3136054"/>
          </a:xfrm>
          <a:prstGeom prst="diamond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1" name="Ромб 10"/>
          <p:cNvSpPr/>
          <p:nvPr/>
        </p:nvSpPr>
        <p:spPr>
          <a:xfrm>
            <a:off x="4937761" y="2695786"/>
            <a:ext cx="3136054" cy="3136054"/>
          </a:xfrm>
          <a:prstGeom prst="diamond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2" name="Ромб 11"/>
          <p:cNvSpPr/>
          <p:nvPr/>
        </p:nvSpPr>
        <p:spPr>
          <a:xfrm>
            <a:off x="8455379" y="2695786"/>
            <a:ext cx="3136054" cy="3136054"/>
          </a:xfrm>
          <a:prstGeom prst="diamond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4" name="Ромб 13"/>
          <p:cNvSpPr/>
          <p:nvPr userDrawn="1"/>
        </p:nvSpPr>
        <p:spPr>
          <a:xfrm>
            <a:off x="-338666" y="4460240"/>
            <a:ext cx="3136054" cy="3136054"/>
          </a:xfrm>
          <a:prstGeom prst="diamond">
            <a:avLst/>
          </a:prstGeom>
          <a:solidFill>
            <a:schemeClr val="accent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5" name="Ромб 14"/>
          <p:cNvSpPr/>
          <p:nvPr/>
        </p:nvSpPr>
        <p:spPr>
          <a:xfrm>
            <a:off x="3178952" y="4460240"/>
            <a:ext cx="3136054" cy="3136054"/>
          </a:xfrm>
          <a:prstGeom prst="diamond">
            <a:avLst/>
          </a:prstGeom>
          <a:solidFill>
            <a:schemeClr val="accent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6" name="Ромб 15"/>
          <p:cNvSpPr/>
          <p:nvPr/>
        </p:nvSpPr>
        <p:spPr>
          <a:xfrm>
            <a:off x="6696570" y="4460240"/>
            <a:ext cx="3136054" cy="3136054"/>
          </a:xfrm>
          <a:prstGeom prst="diamond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7" name="Ромб 16"/>
          <p:cNvSpPr/>
          <p:nvPr/>
        </p:nvSpPr>
        <p:spPr>
          <a:xfrm>
            <a:off x="10214187" y="4460240"/>
            <a:ext cx="3136054" cy="3136054"/>
          </a:xfrm>
          <a:prstGeom prst="diamond">
            <a:avLst/>
          </a:prstGeom>
          <a:solidFill>
            <a:schemeClr val="accent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4058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  <a:latin typeface="+mn-lt"/>
                <a:ea typeface="Helvetica" panose="00000500000000000000" pitchFamily="50" charset="0"/>
              </a:defRPr>
            </a:lvl1pPr>
          </a:lstStyle>
          <a:p>
            <a:fld id="{34FA1A6B-6BA6-429E-B141-01F20825D3E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7386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омб 5"/>
          <p:cNvSpPr/>
          <p:nvPr userDrawn="1"/>
        </p:nvSpPr>
        <p:spPr>
          <a:xfrm>
            <a:off x="-1371892" y="626582"/>
            <a:ext cx="4409373" cy="4409373"/>
          </a:xfrm>
          <a:prstGeom prst="diamond">
            <a:avLst/>
          </a:prstGeom>
          <a:solidFill>
            <a:schemeClr val="accent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7" name="Ромб 6"/>
          <p:cNvSpPr/>
          <p:nvPr userDrawn="1"/>
        </p:nvSpPr>
        <p:spPr>
          <a:xfrm>
            <a:off x="3331279" y="626583"/>
            <a:ext cx="4409373" cy="4409373"/>
          </a:xfrm>
          <a:prstGeom prst="diamond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8" name="Ромб 7"/>
          <p:cNvSpPr/>
          <p:nvPr userDrawn="1"/>
        </p:nvSpPr>
        <p:spPr>
          <a:xfrm>
            <a:off x="8016690" y="626582"/>
            <a:ext cx="4409373" cy="4409373"/>
          </a:xfrm>
          <a:prstGeom prst="diamond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0" name="Ромб 9"/>
          <p:cNvSpPr/>
          <p:nvPr userDrawn="1"/>
        </p:nvSpPr>
        <p:spPr>
          <a:xfrm>
            <a:off x="1008452" y="3060982"/>
            <a:ext cx="4409373" cy="4409373"/>
          </a:xfrm>
          <a:prstGeom prst="diamond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1" name="Ромб 10"/>
          <p:cNvSpPr/>
          <p:nvPr userDrawn="1"/>
        </p:nvSpPr>
        <p:spPr>
          <a:xfrm>
            <a:off x="5687399" y="3034014"/>
            <a:ext cx="4409373" cy="4409373"/>
          </a:xfrm>
          <a:prstGeom prst="diamond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24" name="Номер слайда 3"/>
          <p:cNvSpPr txBox="1">
            <a:spLocks/>
          </p:cNvSpPr>
          <p:nvPr userDrawn="1"/>
        </p:nvSpPr>
        <p:spPr bwMode="auto">
          <a:xfrm>
            <a:off x="9285361" y="63093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>
              <a:defRPr sz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4DA86FFC-87DC-48E0-BC3E-C53546C5619D}" type="slidenum">
              <a:rPr lang="ru-RU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ru-RU">
              <a:solidFill>
                <a:schemeClr val="bg1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54058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  <a:latin typeface="+mn-lt"/>
                <a:ea typeface="Helvetica" panose="00000500000000000000" pitchFamily="50" charset="0"/>
              </a:defRPr>
            </a:lvl1pPr>
          </a:lstStyle>
          <a:p>
            <a:fld id="{34FA1A6B-6BA6-429E-B141-01F20825D3E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68819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омб 10"/>
          <p:cNvSpPr/>
          <p:nvPr userDrawn="1"/>
        </p:nvSpPr>
        <p:spPr>
          <a:xfrm>
            <a:off x="5781454" y="2658120"/>
            <a:ext cx="3136054" cy="3136054"/>
          </a:xfrm>
          <a:prstGeom prst="diamond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3" name="Прямоугольник 12"/>
          <p:cNvSpPr/>
          <p:nvPr userDrawn="1"/>
        </p:nvSpPr>
        <p:spPr>
          <a:xfrm rot="2713071">
            <a:off x="9591214" y="3160324"/>
            <a:ext cx="2126747" cy="2126747"/>
          </a:xfrm>
          <a:prstGeom prst="rect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14" name="Прямоугольник 13"/>
          <p:cNvSpPr/>
          <p:nvPr userDrawn="1"/>
        </p:nvSpPr>
        <p:spPr>
          <a:xfrm rot="2713071">
            <a:off x="7956992" y="1437069"/>
            <a:ext cx="2126747" cy="2212070"/>
          </a:xfrm>
          <a:prstGeom prst="rect">
            <a:avLst/>
          </a:prstGeom>
          <a:solidFill>
            <a:schemeClr val="tx2">
              <a:lumMod val="40000"/>
              <a:lumOff val="6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8" name="Ромб 7"/>
          <p:cNvSpPr/>
          <p:nvPr userDrawn="1"/>
        </p:nvSpPr>
        <p:spPr>
          <a:xfrm>
            <a:off x="7429296" y="4368765"/>
            <a:ext cx="3136054" cy="3136054"/>
          </a:xfrm>
          <a:prstGeom prst="diamond">
            <a:avLst/>
          </a:prstGeom>
          <a:solidFill>
            <a:schemeClr val="bg1">
              <a:lumMod val="8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0" y="654058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  <a:latin typeface="+mn-lt"/>
                <a:ea typeface="Helvetica" panose="00000500000000000000" pitchFamily="50" charset="0"/>
              </a:defRPr>
            </a:lvl1pPr>
          </a:lstStyle>
          <a:p>
            <a:fld id="{34FA1A6B-6BA6-429E-B141-01F20825D3E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16291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8BD965-8C47-755B-4310-5AB05416E4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88934F1-F56D-F00D-4D72-D9E320F73F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DAAE4DC-AB5F-F34A-7474-B1B496D7E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7D8E12-2784-F5E2-B795-7F97ECF3A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769EEAC-9038-B24A-CE68-B7F9FCA01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845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0CF826-20A0-E9B8-FF15-CF415555C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58B3B3-2084-3952-7E6F-63F8D40177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A042888-4695-F748-BDE5-48D419331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9AB8615-1ED8-9561-EF80-4A25B3DE5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1B6E32-9AB9-0468-4CDF-758ACC5BC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726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1636C0-FF49-5319-3BC0-59E42FB69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FDA9F24-B3A6-5580-B507-354174A90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1C2D96-9708-D1E1-2D57-F647A1879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DEB670-E5BE-2E87-2827-B1B75C746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484B53-7131-03EC-212C-23089A9CB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506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31F9DB-388B-5B50-DC52-F47C106CD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5520B6-01CD-BE50-7446-9B4CA519E3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96C3834-EED7-B134-B5A5-2A01AD4DDF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5ED077E-CF29-AAE2-EBC3-46F24BB74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458A3-7F8D-4561-8B44-3B637A6B8334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783153-1357-C4C5-C039-13A4FE597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335CFFC-EEC5-7428-CE70-DB4F7D9F9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95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432" y="120485"/>
            <a:ext cx="1991544" cy="591172"/>
          </a:xfrm>
          <a:prstGeom prst="rect">
            <a:avLst/>
          </a:prstGeom>
        </p:spPr>
      </p:pic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4058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  <a:latin typeface="+mn-lt"/>
                <a:ea typeface="Helvetica" panose="00000500000000000000" pitchFamily="50" charset="0"/>
              </a:defRPr>
            </a:lvl1pPr>
          </a:lstStyle>
          <a:p>
            <a:fld id="{34FA1A6B-6BA6-429E-B141-01F20825D3E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6325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57" r:id="rId4"/>
    <p:sldLayoutId id="2147483656" r:id="rId5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3600" b="1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6EA4E0-7B5E-4FC8-5058-FCBDDB090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45026E9-1686-C196-427A-15CECE3314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5162AD-20A2-3FC8-AF06-544F750C55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458A3-7F8D-4561-8B44-3B637A6B8334}" type="datetimeFigureOut">
              <a:rPr lang="ru-RU" smtClean="0"/>
              <a:t>16.12.2025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7A4642-2CE8-E04D-BA0D-1A43EC2FE7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50F12C-281D-AA78-99E6-858709700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1F5784-E255-45BC-8637-11F1A92E1E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091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en-US" smtClean="0"/>
              <a:t>12/16/2025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021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defRPr sz="2800" b="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microsoft.com/office/2007/relationships/media" Target="../media/media8.mp4"/><Relationship Id="rId1" Type="http://schemas.openxmlformats.org/officeDocument/2006/relationships/video" Target="NULL" TargetMode="External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microsoft.com/office/2007/relationships/media" Target="../media/media9.mp4"/><Relationship Id="rId1" Type="http://schemas.openxmlformats.org/officeDocument/2006/relationships/video" Target="NULL" TargetMode="External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shop.prosv.ru/formirovanie-funkcionalnoj-gramotnosti-sbornik-zadach-po-russkomu-yazyku-dlya-8-11-klassov2781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5.png"/><Relationship Id="rId3" Type="http://schemas.microsoft.com/office/2007/relationships/media" Target="../media/media2.mp3"/><Relationship Id="rId7" Type="http://schemas.openxmlformats.org/officeDocument/2006/relationships/slideLayout" Target="../slideLayouts/slideLayout5.xml"/><Relationship Id="rId12" Type="http://schemas.openxmlformats.org/officeDocument/2006/relationships/customXml" Target="../ink/ink2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image" Target="../media/image4.png"/><Relationship Id="rId5" Type="http://schemas.microsoft.com/office/2007/relationships/media" Target="../media/media3.mp3"/><Relationship Id="rId10" Type="http://schemas.openxmlformats.org/officeDocument/2006/relationships/customXml" Target="../ink/ink1.xml"/><Relationship Id="rId4" Type="http://schemas.openxmlformats.org/officeDocument/2006/relationships/audio" Target="../media/media2.mp3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microsoft.com/office/2007/relationships/media" Target="../media/media4.mp4"/><Relationship Id="rId1" Type="http://schemas.openxmlformats.org/officeDocument/2006/relationships/video" Target="NULL" TargetMode="Externa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microsoft.com/office/2007/relationships/media" Target="../media/media5.mp4"/><Relationship Id="rId1" Type="http://schemas.openxmlformats.org/officeDocument/2006/relationships/video" Target="NULL" TargetMode="External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microsoft.com/office/2007/relationships/media" Target="../media/media6.mp4"/><Relationship Id="rId1" Type="http://schemas.openxmlformats.org/officeDocument/2006/relationships/video" Target="NULL" TargetMode="Externa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599706" y="2478236"/>
            <a:ext cx="6912718" cy="4263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cap="all" dirty="0">
                <a:solidFill>
                  <a:schemeClr val="tx2"/>
                </a:solidFill>
                <a:ea typeface="Raleway Medium"/>
                <a:cs typeface="Raleway Medium"/>
              </a:rPr>
              <a:t>Танцы, игры и веселье</a:t>
            </a:r>
          </a:p>
        </p:txBody>
      </p:sp>
      <p:cxnSp>
        <p:nvCxnSpPr>
          <p:cNvPr id="7" name="Прямая соединительная линия 6"/>
          <p:cNvCxnSpPr>
            <a:cxnSpLocks/>
          </p:cNvCxnSpPr>
          <p:nvPr/>
        </p:nvCxnSpPr>
        <p:spPr>
          <a:xfrm>
            <a:off x="715700" y="3040190"/>
            <a:ext cx="615126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24172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AFC1D-3CC6-AE9A-F2DC-DF8823B30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705F2AA-0928-6AB2-F554-8EE645C708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FA1A6B-6BA6-429E-B141-01F20825D3EF}" type="slidenum">
              <a:rPr lang="ru-RU" smtClean="0"/>
              <a:pPr/>
              <a:t>10</a:t>
            </a:fld>
            <a:endParaRPr lang="ru-RU" dirty="0"/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48205097-1DB7-D2FE-49CD-1D7CB821DCD0}"/>
              </a:ext>
            </a:extLst>
          </p:cNvPr>
          <p:cNvCxnSpPr>
            <a:cxnSpLocks/>
          </p:cNvCxnSpPr>
          <p:nvPr/>
        </p:nvCxnSpPr>
        <p:spPr bwMode="auto">
          <a:xfrm>
            <a:off x="421214" y="502951"/>
            <a:ext cx="308883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D01DA8F6-6FD0-1B9C-DA96-83E996920965}"/>
              </a:ext>
            </a:extLst>
          </p:cNvPr>
          <p:cNvSpPr txBox="1"/>
          <p:nvPr/>
        </p:nvSpPr>
        <p:spPr>
          <a:xfrm>
            <a:off x="334965" y="129946"/>
            <a:ext cx="11621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1" cap="all" dirty="0">
                <a:solidFill>
                  <a:schemeClr val="tx2"/>
                </a:solidFill>
                <a:ea typeface="Raleway Medium"/>
                <a:cs typeface="Raleway Medium"/>
              </a:rPr>
              <a:t>Танцы, </a:t>
            </a:r>
            <a:r>
              <a:rPr lang="ru-RU" b="1" cap="all" dirty="0">
                <a:solidFill>
                  <a:srgbClr val="C00000"/>
                </a:solidFill>
                <a:ea typeface="Raleway Medium"/>
                <a:cs typeface="Raleway Medium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3A606F-1B50-BB60-B499-AB7221E56503}"/>
              </a:ext>
            </a:extLst>
          </p:cNvPr>
          <p:cNvSpPr txBox="1"/>
          <p:nvPr/>
        </p:nvSpPr>
        <p:spPr>
          <a:xfrm>
            <a:off x="1342646" y="129946"/>
            <a:ext cx="23218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игры и веселье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BB2847-E98F-0B1A-BF62-DFC164E3C437}"/>
              </a:ext>
            </a:extLst>
          </p:cNvPr>
          <p:cNvSpPr txBox="1"/>
          <p:nvPr/>
        </p:nvSpPr>
        <p:spPr>
          <a:xfrm>
            <a:off x="376390" y="1064812"/>
            <a:ext cx="8373035" cy="1069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fontAlgn="base">
              <a:spcBef>
                <a:spcPct val="0"/>
              </a:spcBef>
              <a:spcAft>
                <a:spcPts val="900"/>
              </a:spcAft>
            </a:pPr>
            <a:r>
              <a:rPr lang="ru-RU" altLang="en-US" sz="2800" b="0" i="0" dirty="0">
                <a:solidFill>
                  <a:srgbClr val="002060"/>
                </a:solidFill>
                <a:latin typeface="Times New Roman" panose="02020603050405020304" charset="0"/>
                <a:ea typeface="muller"/>
                <a:cs typeface="Times New Roman" panose="02020603050405020304" charset="0"/>
              </a:rPr>
              <a:t>Музыка решила пошутить, заигрывать, дразнить.</a:t>
            </a:r>
          </a:p>
          <a:p>
            <a:pPr marL="0" indent="0" fontAlgn="base">
              <a:spcBef>
                <a:spcPct val="0"/>
              </a:spcBef>
              <a:spcAft>
                <a:spcPts val="900"/>
              </a:spcAft>
            </a:pPr>
            <a:r>
              <a:rPr lang="ru-RU" altLang="en-US" sz="2800" b="0" i="0" dirty="0">
                <a:solidFill>
                  <a:srgbClr val="002060"/>
                </a:solidFill>
                <a:latin typeface="Times New Roman" panose="02020603050405020304" charset="0"/>
                <a:ea typeface="muller"/>
                <a:cs typeface="Times New Roman" panose="02020603050405020304" charset="0"/>
              </a:rPr>
              <a:t>Как такая музыка будет называться?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F3E3C0-E732-DBDF-C2BF-BC0CCD9D4BF9}"/>
              </a:ext>
            </a:extLst>
          </p:cNvPr>
          <p:cNvSpPr txBox="1"/>
          <p:nvPr/>
        </p:nvSpPr>
        <p:spPr>
          <a:xfrm>
            <a:off x="421214" y="3233444"/>
            <a:ext cx="11295720" cy="150041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muller"/>
                <a:cs typeface="Times New Roman" panose="02020603050405020304" charset="0"/>
              </a:rPr>
              <a:t>СК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muller"/>
                <a:cs typeface="Times New Roman" panose="02020603050405020304" charset="0"/>
              </a:rPr>
              <a:t>Е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muller"/>
                <a:cs typeface="Times New Roman" panose="02020603050405020304" charset="0"/>
              </a:rPr>
              <a:t>РЦО</a:t>
            </a:r>
            <a:r>
              <a:rPr kumimoji="0" lang="en-US" alt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muller"/>
                <a:cs typeface="Times New Roman" panose="02020603050405020304" charset="0"/>
              </a:rPr>
              <a:t> —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muller"/>
                <a:cs typeface="Times New Roman" panose="02020603050405020304" charset="0"/>
              </a:rPr>
              <a:t>нескл</a:t>
            </a:r>
            <a:r>
              <a:rPr kumimoji="0" lang="en-US" alt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muller"/>
                <a:cs typeface="Times New Roman" panose="02020603050405020304" charset="0"/>
              </a:rPr>
              <a:t>.,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muller"/>
                <a:cs typeface="Times New Roman" panose="02020603050405020304" charset="0"/>
              </a:rPr>
              <a:t>ср</a:t>
            </a:r>
            <a:r>
              <a:rPr kumimoji="0" lang="en-US" alt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muller"/>
                <a:cs typeface="Times New Roman" panose="02020603050405020304" charset="0"/>
              </a:rPr>
              <a:t>. (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muller"/>
                <a:cs typeface="Times New Roman" panose="02020603050405020304" charset="0"/>
              </a:rPr>
              <a:t>итал</a:t>
            </a:r>
            <a:r>
              <a:rPr kumimoji="0" lang="en-US" alt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muller"/>
                <a:cs typeface="Times New Roman" panose="02020603050405020304" charset="0"/>
              </a:rPr>
              <a:t>. scherzo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muller"/>
                <a:cs typeface="Times New Roman" panose="02020603050405020304" charset="0"/>
              </a:rPr>
              <a:t>шутка</a:t>
            </a:r>
            <a:r>
              <a:rPr kumimoji="0" lang="en-US" alt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muller"/>
                <a:cs typeface="Times New Roman" panose="02020603050405020304" charset="0"/>
              </a:rPr>
              <a:t>).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muller"/>
                <a:cs typeface="Times New Roman" panose="02020603050405020304" charset="0"/>
              </a:rPr>
              <a:t>Небольшое</a:t>
            </a:r>
            <a:r>
              <a:rPr kumimoji="0" lang="en-US" alt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muller"/>
                <a:cs typeface="Times New Roman" panose="0202060305040502030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muller"/>
                <a:cs typeface="Times New Roman" panose="02020603050405020304" charset="0"/>
              </a:rPr>
              <a:t>музыкальное</a:t>
            </a:r>
            <a:r>
              <a:rPr kumimoji="0" lang="en-US" alt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muller"/>
                <a:cs typeface="Times New Roman" panose="0202060305040502030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muller"/>
                <a:cs typeface="Times New Roman" panose="02020603050405020304" charset="0"/>
              </a:rPr>
              <a:t>произведение</a:t>
            </a:r>
            <a:r>
              <a:rPr kumimoji="0" lang="en-US" alt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muller"/>
                <a:cs typeface="Times New Roman" panose="0202060305040502030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muller"/>
                <a:cs typeface="Times New Roman" panose="02020603050405020304" charset="0"/>
              </a:rPr>
              <a:t>в</a:t>
            </a:r>
            <a:r>
              <a:rPr kumimoji="0" lang="en-US" alt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muller"/>
                <a:cs typeface="Times New Roman" panose="0202060305040502030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muller"/>
                <a:cs typeface="Times New Roman" panose="02020603050405020304" charset="0"/>
              </a:rPr>
              <a:t>оживленном</a:t>
            </a:r>
            <a:r>
              <a:rPr kumimoji="0" lang="en-US" alt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muller"/>
                <a:cs typeface="Times New Roman" panose="02020603050405020304" charset="0"/>
              </a:rPr>
              <a:t>,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muller"/>
                <a:cs typeface="Times New Roman" panose="02020603050405020304" charset="0"/>
              </a:rPr>
              <a:t>быстром</a:t>
            </a:r>
            <a:r>
              <a:rPr kumimoji="0" lang="en-US" alt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muller"/>
                <a:cs typeface="Times New Roman" panose="0202060305040502030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muller"/>
                <a:cs typeface="Times New Roman" panose="02020603050405020304" charset="0"/>
              </a:rPr>
              <a:t>темпе</a:t>
            </a:r>
            <a:r>
              <a:rPr kumimoji="0" lang="en-US" alt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muller"/>
                <a:cs typeface="Times New Roman" panose="02020603050405020304" charset="0"/>
              </a:rPr>
              <a:t>. </a:t>
            </a:r>
            <a:r>
              <a:rPr kumimoji="0" lang="ru-RU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muller"/>
                <a:cs typeface="Times New Roman" panose="02020603050405020304" charset="0"/>
              </a:rPr>
              <a:t> </a:t>
            </a:r>
            <a:endParaRPr kumimoji="0" lang="en-US" altLang="ru-RU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charset="0"/>
              <a:ea typeface="muller"/>
              <a:cs typeface="Times New Roman" panose="0202060305040502030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muller"/>
                <a:cs typeface="Times New Roman" panose="02020603050405020304" charset="0"/>
              </a:rPr>
              <a:t>Толковый</a:t>
            </a:r>
            <a:r>
              <a:rPr kumimoji="0" lang="en-US" altLang="ru-RU" sz="2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muller"/>
                <a:cs typeface="Times New Roman" panose="02020603050405020304" charset="0"/>
              </a:rPr>
              <a:t> </a:t>
            </a:r>
            <a:r>
              <a:rPr kumimoji="0" lang="en-US" alt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muller"/>
                <a:cs typeface="Times New Roman" panose="02020603050405020304" charset="0"/>
              </a:rPr>
              <a:t>словарь</a:t>
            </a:r>
            <a:r>
              <a:rPr kumimoji="0" lang="en-US" altLang="ru-RU" sz="2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muller"/>
                <a:cs typeface="Times New Roman" panose="02020603050405020304" charset="0"/>
              </a:rPr>
              <a:t> </a:t>
            </a:r>
            <a:r>
              <a:rPr kumimoji="0" lang="en-US" altLang="en-US" sz="2800" b="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muller"/>
                <a:cs typeface="Times New Roman" panose="02020603050405020304" charset="0"/>
              </a:rPr>
              <a:t>Ушакова</a:t>
            </a:r>
            <a:r>
              <a:rPr kumimoji="0" lang="en-US" altLang="ru-RU" sz="2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muller"/>
                <a:cs typeface="Times New Roman" panose="0202060305040502030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505392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0B98FC-C831-0D18-8DC3-466E465C2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763FFF1-E4C6-7E02-CD1B-F7A71FE86C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FA1A6B-6BA6-429E-B141-01F20825D3EF}" type="slidenum">
              <a:rPr lang="ru-RU" smtClean="0"/>
              <a:pPr/>
              <a:t>11</a:t>
            </a:fld>
            <a:endParaRPr lang="ru-RU" dirty="0"/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8C3992FF-1B9D-9CAA-4BEB-48BE95B3C268}"/>
              </a:ext>
            </a:extLst>
          </p:cNvPr>
          <p:cNvCxnSpPr>
            <a:cxnSpLocks/>
          </p:cNvCxnSpPr>
          <p:nvPr/>
        </p:nvCxnSpPr>
        <p:spPr bwMode="auto">
          <a:xfrm>
            <a:off x="421214" y="502951"/>
            <a:ext cx="308883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261E9B7-DF2A-D35B-7183-3FA69C1C643B}"/>
              </a:ext>
            </a:extLst>
          </p:cNvPr>
          <p:cNvSpPr txBox="1"/>
          <p:nvPr/>
        </p:nvSpPr>
        <p:spPr>
          <a:xfrm>
            <a:off x="334965" y="129946"/>
            <a:ext cx="11621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1" cap="all" dirty="0">
                <a:solidFill>
                  <a:schemeClr val="tx2"/>
                </a:solidFill>
                <a:ea typeface="Raleway Medium"/>
                <a:cs typeface="Raleway Medium"/>
              </a:rPr>
              <a:t>Танцы, </a:t>
            </a:r>
            <a:r>
              <a:rPr lang="ru-RU" b="1" cap="all" dirty="0">
                <a:solidFill>
                  <a:srgbClr val="C00000"/>
                </a:solidFill>
                <a:ea typeface="Raleway Medium"/>
                <a:cs typeface="Raleway Medium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49926A-0BCF-0A28-2126-A1EAB9E3B91A}"/>
              </a:ext>
            </a:extLst>
          </p:cNvPr>
          <p:cNvSpPr txBox="1"/>
          <p:nvPr/>
        </p:nvSpPr>
        <p:spPr>
          <a:xfrm>
            <a:off x="1342646" y="129946"/>
            <a:ext cx="23218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игры и веселье</a:t>
            </a:r>
            <a:endParaRPr lang="en-US" dirty="0"/>
          </a:p>
        </p:txBody>
      </p:sp>
      <p:pic>
        <p:nvPicPr>
          <p:cNvPr id="5" name="WhatsApp Video 2025-12-09 at 19.42.02">
            <a:hlinkClick r:id="" action="ppaction://media"/>
            <a:extLst>
              <a:ext uri="{FF2B5EF4-FFF2-40B4-BE49-F238E27FC236}">
                <a16:creationId xmlns:a16="http://schemas.microsoft.com/office/drawing/2014/main" id="{44B26222-D0CC-DA07-62DE-43A45B2B67C4}"/>
              </a:ext>
            </a:extLst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0988" end="45764.052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1213" y="645819"/>
            <a:ext cx="7521515" cy="60773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736C208-C304-4DC0-159A-BFBB3122CFC9}"/>
              </a:ext>
            </a:extLst>
          </p:cNvPr>
          <p:cNvSpPr txBox="1"/>
          <p:nvPr/>
        </p:nvSpPr>
        <p:spPr>
          <a:xfrm>
            <a:off x="8220634" y="1927772"/>
            <a:ext cx="3756211" cy="267765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Onest"/>
                <a:cs typeface="Times New Roman" panose="02020603050405020304" charset="0"/>
              </a:rPr>
              <a:t>П</a:t>
            </a:r>
            <a:r>
              <a:rPr kumimoji="0" lang="ru-RU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Onest"/>
                <a:cs typeface="Times New Roman" panose="02020603050405020304" charset="0"/>
              </a:rPr>
              <a:t>р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Onest"/>
                <a:cs typeface="Times New Roman" panose="02020603050405020304" charset="0"/>
              </a:rPr>
              <a:t>ослушайте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Onest"/>
                <a:cs typeface="Times New Roman" panose="02020603050405020304" charset="0"/>
              </a:rPr>
              <a:t> </a:t>
            </a:r>
            <a:r>
              <a:rPr kumimoji="0" lang="ru-RU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Onest"/>
                <a:cs typeface="Times New Roman" panose="02020603050405020304" charset="0"/>
              </a:rPr>
              <a:t>отрывок из 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charset="0"/>
              <a:ea typeface="Onest"/>
              <a:cs typeface="Times New Roman" panose="02020603050405020304" charset="0"/>
            </a:endParaRPr>
          </a:p>
          <a:p>
            <a:pPr defTabSz="914400">
              <a:defRPr/>
            </a:pP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Onest"/>
                <a:cs typeface="Times New Roman" panose="02020603050405020304" charset="0"/>
              </a:rPr>
              <a:t>шутлив</a:t>
            </a:r>
            <a:r>
              <a:rPr kumimoji="0" lang="ru-RU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Onest"/>
                <a:cs typeface="Times New Roman" panose="02020603050405020304" charset="0"/>
              </a:rPr>
              <a:t>ой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Onest"/>
                <a:cs typeface="Times New Roman" panose="02020603050405020304" charset="0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Onest"/>
                <a:cs typeface="Times New Roman" panose="02020603050405020304" charset="0"/>
              </a:rPr>
              <a:t>пьес</a:t>
            </a:r>
            <a:r>
              <a:rPr lang="ru-RU" altLang="zh-CN" sz="2400" dirty="0">
                <a:solidFill>
                  <a:srgbClr val="002060"/>
                </a:solidFill>
                <a:latin typeface="Times New Roman" panose="02020603050405020304" charset="0"/>
                <a:ea typeface="Onest"/>
                <a:cs typeface="Times New Roman" panose="02020603050405020304" charset="0"/>
              </a:rPr>
              <a:t>ы </a:t>
            </a:r>
            <a:r>
              <a:rPr lang="en-US" altLang="zh-CN" sz="2400" dirty="0">
                <a:solidFill>
                  <a:srgbClr val="002060"/>
                </a:solidFill>
                <a:latin typeface="Times New Roman" panose="02020603050405020304" charset="0"/>
                <a:ea typeface="Onest"/>
                <a:cs typeface="Times New Roman" panose="02020603050405020304" charset="0"/>
              </a:rPr>
              <a:t>М. П. </a:t>
            </a:r>
            <a:r>
              <a:rPr lang="en-US" altLang="zh-CN" sz="2400" dirty="0" err="1">
                <a:solidFill>
                  <a:srgbClr val="002060"/>
                </a:solidFill>
                <a:latin typeface="Times New Roman" panose="02020603050405020304" charset="0"/>
                <a:ea typeface="Onest"/>
                <a:cs typeface="Times New Roman" panose="02020603050405020304" charset="0"/>
              </a:rPr>
              <a:t>Мусоргского</a:t>
            </a:r>
            <a:endParaRPr lang="ru-RU" altLang="zh-CN" sz="2400" dirty="0">
              <a:solidFill>
                <a:srgbClr val="002060"/>
              </a:solidFill>
              <a:latin typeface="Times New Roman" panose="02020603050405020304" charset="0"/>
              <a:ea typeface="Onest"/>
              <a:cs typeface="Times New Roman" panose="0202060305040502030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Onest"/>
                <a:cs typeface="Times New Roman" panose="02020603050405020304" charset="0"/>
              </a:rPr>
              <a:t>«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Onest"/>
                <a:cs typeface="Times New Roman" panose="02020603050405020304" charset="0"/>
              </a:rPr>
              <a:t>Балет</a:t>
            </a:r>
            <a:r>
              <a:rPr kumimoji="0" lang="ru-RU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Onest"/>
                <a:cs typeface="Times New Roman" panose="02020603050405020304" charset="0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Onest"/>
                <a:cs typeface="Times New Roman" panose="02020603050405020304" charset="0"/>
              </a:rPr>
              <a:t>невылупившихся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Onest"/>
                <a:cs typeface="Times New Roman" panose="0202060305040502030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Onest"/>
                <a:cs typeface="Times New Roman" panose="02020603050405020304" charset="0"/>
              </a:rPr>
              <a:t>птенцов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Onest"/>
                <a:cs typeface="Times New Roman" panose="02020603050405020304" charset="0"/>
              </a:rPr>
              <a:t>»</a:t>
            </a:r>
            <a:r>
              <a:rPr kumimoji="0" lang="ru-RU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Onest"/>
                <a:cs typeface="Times New Roman" panose="0202060305040502030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Попробуйте себя в роли дирижера.</a:t>
            </a:r>
            <a:endParaRPr lang="en-US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0634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537">
                <p:cTn id="7" fill="hold" display="1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9CFE7-9D80-DB95-B4F1-4D4F0BF88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2902841-43BC-7815-4F3B-F27F8D7E95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FA1A6B-6BA6-429E-B141-01F20825D3EF}" type="slidenum">
              <a:rPr lang="ru-RU" smtClean="0"/>
              <a:pPr/>
              <a:t>12</a:t>
            </a:fld>
            <a:endParaRPr lang="ru-RU" dirty="0"/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9F6B6238-B4BE-2A15-1224-46FC537A7EC2}"/>
              </a:ext>
            </a:extLst>
          </p:cNvPr>
          <p:cNvCxnSpPr>
            <a:cxnSpLocks/>
          </p:cNvCxnSpPr>
          <p:nvPr/>
        </p:nvCxnSpPr>
        <p:spPr bwMode="auto">
          <a:xfrm>
            <a:off x="421214" y="502951"/>
            <a:ext cx="308883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D18C1268-32FD-696B-C879-44BC861C4367}"/>
              </a:ext>
            </a:extLst>
          </p:cNvPr>
          <p:cNvSpPr txBox="1"/>
          <p:nvPr/>
        </p:nvSpPr>
        <p:spPr>
          <a:xfrm>
            <a:off x="334965" y="129946"/>
            <a:ext cx="11621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1" cap="all" dirty="0">
                <a:solidFill>
                  <a:schemeClr val="tx2"/>
                </a:solidFill>
                <a:ea typeface="Raleway Medium"/>
                <a:cs typeface="Raleway Medium"/>
              </a:rPr>
              <a:t>Танцы, </a:t>
            </a:r>
            <a:r>
              <a:rPr lang="ru-RU" b="1" cap="all" dirty="0">
                <a:solidFill>
                  <a:srgbClr val="C00000"/>
                </a:solidFill>
                <a:ea typeface="Raleway Medium"/>
                <a:cs typeface="Raleway Medium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929DC1-D082-DF0D-AF7A-1C4E07FEFE5A}"/>
              </a:ext>
            </a:extLst>
          </p:cNvPr>
          <p:cNvSpPr txBox="1"/>
          <p:nvPr/>
        </p:nvSpPr>
        <p:spPr>
          <a:xfrm>
            <a:off x="1342646" y="129946"/>
            <a:ext cx="23218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игры и веселье</a:t>
            </a:r>
            <a:endParaRPr lang="en-US" dirty="0"/>
          </a:p>
        </p:txBody>
      </p:sp>
      <p:pic>
        <p:nvPicPr>
          <p:cNvPr id="5" name="WhatsApp Video 2025-12-09 at 18.18.16">
            <a:hlinkClick r:id="" action="ppaction://media"/>
            <a:extLst>
              <a:ext uri="{FF2B5EF4-FFF2-40B4-BE49-F238E27FC236}">
                <a16:creationId xmlns:a16="http://schemas.microsoft.com/office/drawing/2014/main" id="{A4FE60DB-9BD0-DEC6-9FD0-4CF1404A11E2}"/>
              </a:ext>
            </a:extLst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3870.8684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1215" y="700019"/>
            <a:ext cx="7503586" cy="60231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C4CB5B0-540E-4E3E-BBEB-0B4A0D355DD0}"/>
              </a:ext>
            </a:extLst>
          </p:cNvPr>
          <p:cNvSpPr txBox="1"/>
          <p:nvPr/>
        </p:nvSpPr>
        <p:spPr>
          <a:xfrm>
            <a:off x="8193740" y="2053277"/>
            <a:ext cx="3756211" cy="19389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Onest"/>
                <a:cs typeface="Times New Roman" panose="02020603050405020304" charset="0"/>
              </a:rPr>
              <a:t>П</a:t>
            </a:r>
            <a:r>
              <a:rPr lang="ru-RU" altLang="zh-CN" sz="2400" dirty="0">
                <a:solidFill>
                  <a:srgbClr val="002060"/>
                </a:solidFill>
                <a:latin typeface="Times New Roman" panose="02020603050405020304" charset="0"/>
                <a:ea typeface="Onest"/>
                <a:cs typeface="Times New Roman" panose="02020603050405020304" charset="0"/>
              </a:rPr>
              <a:t>р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Onest"/>
                <a:cs typeface="Times New Roman" panose="02020603050405020304" charset="0"/>
              </a:rPr>
              <a:t>ослушайте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Onest"/>
                <a:cs typeface="Times New Roman" panose="02020603050405020304" charset="0"/>
              </a:rPr>
              <a:t> </a:t>
            </a:r>
            <a:r>
              <a:rPr kumimoji="0" lang="ru-RU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Onest"/>
                <a:cs typeface="Times New Roman" panose="02020603050405020304" charset="0"/>
              </a:rPr>
              <a:t>к</a:t>
            </a:r>
            <a:r>
              <a:rPr lang="en-US" altLang="zh-CN" sz="2400" dirty="0" err="1">
                <a:solidFill>
                  <a:srgbClr val="002060"/>
                </a:solidFill>
                <a:latin typeface="Times New Roman" panose="02020603050405020304" charset="0"/>
                <a:ea typeface="-apple-system"/>
                <a:cs typeface="Times New Roman" panose="02020603050405020304" charset="0"/>
              </a:rPr>
              <a:t>омпозици</a:t>
            </a:r>
            <a:r>
              <a:rPr lang="ru-RU" altLang="zh-CN" sz="2400" dirty="0">
                <a:solidFill>
                  <a:srgbClr val="002060"/>
                </a:solidFill>
                <a:latin typeface="Times New Roman" panose="02020603050405020304" charset="0"/>
                <a:ea typeface="-apple-system"/>
                <a:cs typeface="Times New Roman" panose="02020603050405020304" charset="0"/>
              </a:rPr>
              <a:t>ю </a:t>
            </a:r>
            <a:r>
              <a:rPr lang="en-US" altLang="zh-CN" sz="2400" dirty="0" err="1">
                <a:solidFill>
                  <a:srgbClr val="002060"/>
                </a:solidFill>
                <a:latin typeface="Times New Roman" panose="02020603050405020304" charset="0"/>
                <a:ea typeface="-apple-system"/>
                <a:cs typeface="Times New Roman" panose="02020603050405020304" charset="0"/>
              </a:rPr>
              <a:t>Петра</a:t>
            </a:r>
            <a:r>
              <a:rPr lang="en-US" altLang="zh-CN" sz="2400" dirty="0">
                <a:solidFill>
                  <a:srgbClr val="002060"/>
                </a:solidFill>
                <a:latin typeface="Times New Roman" panose="02020603050405020304" charset="0"/>
                <a:ea typeface="-apple-system"/>
                <a:cs typeface="Times New Roman" panose="02020603050405020304" charset="0"/>
              </a:rPr>
              <a:t> </a:t>
            </a:r>
            <a:r>
              <a:rPr lang="en-US" altLang="zh-CN" sz="2400" dirty="0" err="1">
                <a:solidFill>
                  <a:srgbClr val="002060"/>
                </a:solidFill>
                <a:latin typeface="Times New Roman" panose="02020603050405020304" charset="0"/>
                <a:ea typeface="-apple-system"/>
                <a:cs typeface="Times New Roman" panose="02020603050405020304" charset="0"/>
              </a:rPr>
              <a:t>Ильича</a:t>
            </a:r>
            <a:r>
              <a:rPr lang="en-US" altLang="zh-CN" sz="2400" dirty="0">
                <a:solidFill>
                  <a:srgbClr val="002060"/>
                </a:solidFill>
                <a:latin typeface="Times New Roman" panose="02020603050405020304" charset="0"/>
                <a:ea typeface="-apple-system"/>
                <a:cs typeface="Times New Roman" panose="02020603050405020304" charset="0"/>
              </a:rPr>
              <a:t> </a:t>
            </a:r>
            <a:r>
              <a:rPr lang="en-US" altLang="zh-CN" sz="2400" dirty="0" err="1">
                <a:solidFill>
                  <a:srgbClr val="002060"/>
                </a:solidFill>
                <a:latin typeface="Times New Roman" panose="02020603050405020304" charset="0"/>
                <a:ea typeface="-apple-system"/>
                <a:cs typeface="Times New Roman" panose="02020603050405020304" charset="0"/>
              </a:rPr>
              <a:t>Чайковского</a:t>
            </a:r>
            <a:r>
              <a:rPr lang="en-US" altLang="zh-CN" sz="2400" dirty="0">
                <a:solidFill>
                  <a:srgbClr val="002060"/>
                </a:solidFill>
                <a:latin typeface="Times New Roman" panose="02020603050405020304" charset="0"/>
                <a:ea typeface="-apple-system"/>
                <a:cs typeface="Times New Roman" panose="02020603050405020304" charset="0"/>
              </a:rPr>
              <a:t> </a:t>
            </a:r>
          </a:p>
          <a:p>
            <a:r>
              <a:rPr lang="en-US" altLang="zh-CN" sz="2400" dirty="0">
                <a:solidFill>
                  <a:srgbClr val="002060"/>
                </a:solidFill>
                <a:latin typeface="Times New Roman" panose="02020603050405020304" charset="0"/>
                <a:ea typeface="-apple-system"/>
                <a:cs typeface="Times New Roman" panose="02020603050405020304" charset="0"/>
              </a:rPr>
              <a:t>«</a:t>
            </a:r>
            <a:r>
              <a:rPr lang="en-US" altLang="zh-CN" sz="2400" dirty="0" err="1">
                <a:solidFill>
                  <a:srgbClr val="002060"/>
                </a:solidFill>
                <a:latin typeface="Times New Roman" panose="02020603050405020304" charset="0"/>
                <a:ea typeface="-apple-system"/>
                <a:cs typeface="Times New Roman" panose="02020603050405020304" charset="0"/>
              </a:rPr>
              <a:t>Баба-Яга</a:t>
            </a:r>
            <a:r>
              <a:rPr lang="en-US" altLang="zh-CN" sz="2400" dirty="0">
                <a:solidFill>
                  <a:srgbClr val="002060"/>
                </a:solidFill>
                <a:latin typeface="Times New Roman" panose="02020603050405020304" charset="0"/>
                <a:ea typeface="-apple-system"/>
                <a:cs typeface="Times New Roman" panose="02020603050405020304" charset="0"/>
              </a:rPr>
              <a:t>»</a:t>
            </a:r>
            <a:r>
              <a:rPr lang="ru-RU" altLang="zh-CN" sz="2400" dirty="0">
                <a:solidFill>
                  <a:srgbClr val="002060"/>
                </a:solidFill>
                <a:latin typeface="Times New Roman" panose="02020603050405020304" charset="0"/>
                <a:ea typeface="-apple-system"/>
                <a:cs typeface="Times New Roman" panose="02020603050405020304" charset="0"/>
              </a:rPr>
              <a:t>.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Попробуйте себя в роли дирижера.</a:t>
            </a:r>
            <a:endParaRPr lang="en-US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4469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14634">
                <p:cTn id="7" fill="hold" display="1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9CFE7-9D80-DB95-B4F1-4D4F0BF88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2902841-43BC-7815-4F3B-F27F8D7E95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FA1A6B-6BA6-429E-B141-01F20825D3EF}" type="slidenum">
              <a:rPr lang="ru-RU" smtClean="0"/>
              <a:pPr/>
              <a:t>13</a:t>
            </a:fld>
            <a:endParaRPr lang="ru-RU" dirty="0"/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9F6B6238-B4BE-2A15-1224-46FC537A7EC2}"/>
              </a:ext>
            </a:extLst>
          </p:cNvPr>
          <p:cNvCxnSpPr>
            <a:cxnSpLocks/>
          </p:cNvCxnSpPr>
          <p:nvPr/>
        </p:nvCxnSpPr>
        <p:spPr bwMode="auto">
          <a:xfrm>
            <a:off x="421214" y="502951"/>
            <a:ext cx="308883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D18C1268-32FD-696B-C879-44BC861C4367}"/>
              </a:ext>
            </a:extLst>
          </p:cNvPr>
          <p:cNvSpPr txBox="1"/>
          <p:nvPr/>
        </p:nvSpPr>
        <p:spPr>
          <a:xfrm>
            <a:off x="334965" y="129946"/>
            <a:ext cx="11621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1" cap="all" dirty="0">
                <a:solidFill>
                  <a:schemeClr val="tx2"/>
                </a:solidFill>
                <a:ea typeface="Raleway Medium"/>
                <a:cs typeface="Raleway Medium"/>
              </a:rPr>
              <a:t>Танцы, </a:t>
            </a:r>
            <a:r>
              <a:rPr lang="ru-RU" b="1" cap="all" dirty="0">
                <a:solidFill>
                  <a:srgbClr val="C00000"/>
                </a:solidFill>
                <a:ea typeface="Raleway Medium"/>
                <a:cs typeface="Raleway Medium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929DC1-D082-DF0D-AF7A-1C4E07FEFE5A}"/>
              </a:ext>
            </a:extLst>
          </p:cNvPr>
          <p:cNvSpPr txBox="1"/>
          <p:nvPr/>
        </p:nvSpPr>
        <p:spPr>
          <a:xfrm>
            <a:off x="1342646" y="129946"/>
            <a:ext cx="23218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игры и веселье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C03A58-EA77-7B83-2AE6-7381502E827F}"/>
              </a:ext>
            </a:extLst>
          </p:cNvPr>
          <p:cNvSpPr txBox="1"/>
          <p:nvPr/>
        </p:nvSpPr>
        <p:spPr>
          <a:xfrm>
            <a:off x="916035" y="1402946"/>
            <a:ext cx="969981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Так зачем же люди танцуют?  </a:t>
            </a:r>
          </a:p>
          <a:p>
            <a:pPr lvl="0">
              <a:defRPr/>
            </a:pPr>
            <a:r>
              <a:rPr lang="ru-RU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Что нам даёт танец?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2E719F8-7AC8-DB91-512B-99CD14BF7B7B}"/>
              </a:ext>
            </a:extLst>
          </p:cNvPr>
          <p:cNvSpPr txBox="1"/>
          <p:nvPr/>
        </p:nvSpPr>
        <p:spPr>
          <a:xfrm>
            <a:off x="492995" y="3700728"/>
            <a:ext cx="11206010" cy="95410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Танец – это радость, общение, выражение чувств, здоровье и искусство, в котором музыка и движение становятся одним целым.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3444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B0785E-3D85-A120-6D08-71C450437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7C20705D-444C-58EE-A156-DBCE786452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FA1A6B-6BA6-429E-B141-01F20825D3EF}" type="slidenum">
              <a:rPr lang="ru-RU" smtClean="0"/>
              <a:pPr/>
              <a:t>14</a:t>
            </a:fld>
            <a:endParaRPr lang="ru-RU" dirty="0"/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E459B677-01C3-1D58-82BA-8E981CDAC057}"/>
              </a:ext>
            </a:extLst>
          </p:cNvPr>
          <p:cNvCxnSpPr>
            <a:cxnSpLocks/>
          </p:cNvCxnSpPr>
          <p:nvPr/>
        </p:nvCxnSpPr>
        <p:spPr bwMode="auto">
          <a:xfrm>
            <a:off x="421214" y="502951"/>
            <a:ext cx="308883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F8C0A067-1BE0-6025-6A1A-1C8890E85F26}"/>
              </a:ext>
            </a:extLst>
          </p:cNvPr>
          <p:cNvSpPr txBox="1"/>
          <p:nvPr/>
        </p:nvSpPr>
        <p:spPr>
          <a:xfrm>
            <a:off x="334965" y="129946"/>
            <a:ext cx="11621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1" cap="all" dirty="0">
                <a:solidFill>
                  <a:schemeClr val="tx2"/>
                </a:solidFill>
                <a:ea typeface="Raleway Medium"/>
                <a:cs typeface="Raleway Medium"/>
              </a:rPr>
              <a:t>Танцы, </a:t>
            </a:r>
            <a:r>
              <a:rPr lang="ru-RU" b="1" cap="all" dirty="0">
                <a:solidFill>
                  <a:srgbClr val="C00000"/>
                </a:solidFill>
                <a:ea typeface="Raleway Medium"/>
                <a:cs typeface="Raleway Medium"/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559888-F842-3472-6BF9-2B8FF41567A1}"/>
              </a:ext>
            </a:extLst>
          </p:cNvPr>
          <p:cNvSpPr txBox="1"/>
          <p:nvPr/>
        </p:nvSpPr>
        <p:spPr>
          <a:xfrm>
            <a:off x="799387" y="2273058"/>
            <a:ext cx="1102671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Ты</a:t>
            </a:r>
            <a:r>
              <a:rPr kumimoji="0" lang="ru-RU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научился:</a:t>
            </a:r>
          </a:p>
          <a:p>
            <a:pPr marL="457200" marR="0" lvl="0" indent="-45720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3200" noProof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определять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характер музыки и исполнять танцевальные движения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51924A-BB01-11C4-5824-17DC9F057733}"/>
              </a:ext>
            </a:extLst>
          </p:cNvPr>
          <p:cNvSpPr txBox="1"/>
          <p:nvPr/>
        </p:nvSpPr>
        <p:spPr>
          <a:xfrm>
            <a:off x="1342646" y="129946"/>
            <a:ext cx="23218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игры и веселье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3933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483C43-CC67-12EA-344F-65A62C77F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1304E90-D4FA-FAD4-AE30-7C516914F3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FA1A6B-6BA6-429E-B141-01F20825D3EF}" type="slidenum">
              <a:rPr lang="ru-RU" smtClean="0"/>
              <a:pPr/>
              <a:t>15</a:t>
            </a:fld>
            <a:endParaRPr lang="ru-RU" dirty="0"/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A7D2EF1B-52FF-B89A-5464-572BCAE07A58}"/>
              </a:ext>
            </a:extLst>
          </p:cNvPr>
          <p:cNvCxnSpPr>
            <a:cxnSpLocks/>
          </p:cNvCxnSpPr>
          <p:nvPr/>
        </p:nvCxnSpPr>
        <p:spPr bwMode="auto">
          <a:xfrm>
            <a:off x="421214" y="502951"/>
            <a:ext cx="308883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CFB8FBD0-CA70-46D9-97A5-765B818EF348}"/>
              </a:ext>
            </a:extLst>
          </p:cNvPr>
          <p:cNvSpPr txBox="1"/>
          <p:nvPr/>
        </p:nvSpPr>
        <p:spPr>
          <a:xfrm>
            <a:off x="334965" y="129946"/>
            <a:ext cx="11621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1" cap="all" dirty="0">
                <a:solidFill>
                  <a:schemeClr val="tx2"/>
                </a:solidFill>
                <a:ea typeface="Raleway Medium"/>
                <a:cs typeface="Raleway Medium"/>
              </a:rPr>
              <a:t>Танцы, </a:t>
            </a:r>
            <a:r>
              <a:rPr lang="ru-RU" b="1" cap="all" dirty="0">
                <a:solidFill>
                  <a:srgbClr val="C00000"/>
                </a:solidFill>
                <a:ea typeface="Raleway Medium"/>
                <a:cs typeface="Raleway Medium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493B7E-C21D-C362-E7F3-BC998A5C6C76}"/>
              </a:ext>
            </a:extLst>
          </p:cNvPr>
          <p:cNvSpPr txBox="1"/>
          <p:nvPr/>
        </p:nvSpPr>
        <p:spPr>
          <a:xfrm>
            <a:off x="1342646" y="129946"/>
            <a:ext cx="23218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игры и веселье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40B061-EBFE-2D00-643E-7D4904DF0DA4}"/>
              </a:ext>
            </a:extLst>
          </p:cNvPr>
          <p:cNvSpPr txBox="1"/>
          <p:nvPr/>
        </p:nvSpPr>
        <p:spPr>
          <a:xfrm>
            <a:off x="1371600" y="840246"/>
            <a:ext cx="10121280" cy="563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416800" algn="l"/>
              </a:tabLst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 одну фразу из списка (на выбор):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548E591-DADB-4D7E-315D-9F675AA73A14}"/>
              </a:ext>
            </a:extLst>
          </p:cNvPr>
          <p:cNvSpPr/>
          <p:nvPr/>
        </p:nvSpPr>
        <p:spPr bwMode="auto">
          <a:xfrm>
            <a:off x="1108438" y="1740771"/>
            <a:ext cx="10187092" cy="35394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Я хочу еще изучать эту тему, потому что…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Мне сегодня помогал учитель, потому что…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Мне сегодня было приятно…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Я сегодня могу гордиться…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Сегодня я открыл (а)…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Сегодня мне было трудно…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Особенно мне понравилось….</a:t>
            </a:r>
          </a:p>
        </p:txBody>
      </p:sp>
    </p:spTree>
    <p:extLst>
      <p:ext uri="{BB962C8B-B14F-4D97-AF65-F5344CB8AC3E}">
        <p14:creationId xmlns:p14="http://schemas.microsoft.com/office/powerpoint/2010/main" val="12093971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67531-21AA-8CA7-26B3-8885DA106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7F0CC3F-04DF-4A11-3046-D672C6BD85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FA1A6B-6BA6-429E-B141-01F20825D3EF}" type="slidenum">
              <a:rPr kumimoji="0" lang="ru-RU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ter 18pt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FDBC41-10EA-3393-60F1-B77ABC9C0316}"/>
              </a:ext>
            </a:extLst>
          </p:cNvPr>
          <p:cNvSpPr txBox="1"/>
          <p:nvPr/>
        </p:nvSpPr>
        <p:spPr>
          <a:xfrm>
            <a:off x="267368" y="137271"/>
            <a:ext cx="447177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all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D6101B-E6E0-3956-B7DC-A5557583F6E3}"/>
              </a:ext>
            </a:extLst>
          </p:cNvPr>
          <p:cNvSpPr txBox="1"/>
          <p:nvPr/>
        </p:nvSpPr>
        <p:spPr>
          <a:xfrm>
            <a:off x="559904" y="2050246"/>
            <a:ext cx="11072192" cy="55643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Нарисовать рисунок «Самый весёлый танец».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1A57912-E830-6A4E-FD39-55F16017C0D6}"/>
              </a:ext>
            </a:extLst>
          </p:cNvPr>
          <p:cNvSpPr txBox="1"/>
          <p:nvPr/>
        </p:nvSpPr>
        <p:spPr>
          <a:xfrm>
            <a:off x="559904" y="3626920"/>
            <a:ext cx="11072192" cy="55643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kumimoji="0" lang="ru-RU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ридумать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2-3 танцевальных движения под любимую песню.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BDF496A-31D8-3196-8B66-675F3ED964EF}"/>
              </a:ext>
            </a:extLst>
          </p:cNvPr>
          <p:cNvSpPr txBox="1"/>
          <p:nvPr/>
        </p:nvSpPr>
        <p:spPr>
          <a:xfrm>
            <a:off x="559904" y="237014"/>
            <a:ext cx="8100002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Домашнее задание (творческое и по желанию)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ter 18p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5103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230;g2c6f0a5e03a_0_1726">
            <a:hlinkClick r:id="rId2"/>
            <a:extLst>
              <a:ext uri="{FF2B5EF4-FFF2-40B4-BE49-F238E27FC236}">
                <a16:creationId xmlns:a16="http://schemas.microsoft.com/office/drawing/2014/main" id="{5AE02120-29DC-F641-63B2-6A5A3570BC3A}"/>
              </a:ext>
            </a:extLst>
          </p:cNvPr>
          <p:cNvPicPr/>
          <p:nvPr/>
        </p:nvPicPr>
        <p:blipFill>
          <a:blip r:embed="rId3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5772647" y="850176"/>
            <a:ext cx="2428010" cy="242801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6">
            <a:extLst>
              <a:ext uri="{FF2B5EF4-FFF2-40B4-BE49-F238E27FC236}">
                <a16:creationId xmlns:a16="http://schemas.microsoft.com/office/drawing/2014/main" id="{3A1594C9-54CD-66D7-FB12-5955CB31CE2C}"/>
              </a:ext>
            </a:extLst>
          </p:cNvPr>
          <p:cNvSpPr/>
          <p:nvPr/>
        </p:nvSpPr>
        <p:spPr bwMode="auto">
          <a:xfrm>
            <a:off x="2251393" y="2752382"/>
            <a:ext cx="19159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rgbClr val="28458D"/>
              </a:buClr>
              <a:buSzPts val="2000"/>
              <a:defRPr/>
            </a:pPr>
            <a:r>
              <a:rPr lang="ru-RU" sz="2400" b="1" dirty="0">
                <a:solidFill>
                  <a:schemeClr val="tx2"/>
                </a:solidFill>
                <a:ea typeface="Arial"/>
                <a:cs typeface="Arial"/>
              </a:rPr>
              <a:t>Подробнее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4" name="Прямоугольник 13">
            <a:extLst>
              <a:ext uri="{FF2B5EF4-FFF2-40B4-BE49-F238E27FC236}">
                <a16:creationId xmlns:a16="http://schemas.microsoft.com/office/drawing/2014/main" id="{7290B554-D5A0-BA0D-63B8-BFA3013D0B89}"/>
              </a:ext>
            </a:extLst>
          </p:cNvPr>
          <p:cNvSpPr/>
          <p:nvPr/>
        </p:nvSpPr>
        <p:spPr bwMode="auto">
          <a:xfrm>
            <a:off x="2251393" y="3573389"/>
            <a:ext cx="35610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2400"/>
              </a:spcBef>
              <a:defRPr/>
            </a:pPr>
            <a:r>
              <a:rPr lang="ru-RU" sz="2000" dirty="0">
                <a:solidFill>
                  <a:schemeClr val="tx2"/>
                </a:solidFill>
              </a:rPr>
              <a:t>Общие вопросы</a:t>
            </a:r>
            <a:endParaRPr sz="2400" dirty="0">
              <a:solidFill>
                <a:schemeClr val="tx2"/>
              </a:solidFill>
            </a:endParaRPr>
          </a:p>
          <a:p>
            <a:pPr lvl="0">
              <a:spcBef>
                <a:spcPts val="2400"/>
              </a:spcBef>
              <a:defRPr/>
            </a:pPr>
            <a:r>
              <a:rPr lang="ru-RU" sz="2000" dirty="0">
                <a:solidFill>
                  <a:schemeClr val="tx2"/>
                </a:solidFill>
              </a:rPr>
              <a:t>Методическая поддержка и обучение педагогов</a:t>
            </a:r>
            <a:endParaRPr sz="2400" dirty="0">
              <a:solidFill>
                <a:schemeClr val="tx2"/>
              </a:solidFill>
            </a:endParaRPr>
          </a:p>
        </p:txBody>
      </p:sp>
      <p:sp>
        <p:nvSpPr>
          <p:cNvPr id="5" name="Прямоугольник 15">
            <a:extLst>
              <a:ext uri="{FF2B5EF4-FFF2-40B4-BE49-F238E27FC236}">
                <a16:creationId xmlns:a16="http://schemas.microsoft.com/office/drawing/2014/main" id="{8253529A-AFFD-606D-32B4-3246823103E9}"/>
              </a:ext>
            </a:extLst>
          </p:cNvPr>
          <p:cNvSpPr/>
          <p:nvPr/>
        </p:nvSpPr>
        <p:spPr bwMode="auto">
          <a:xfrm>
            <a:off x="5970858" y="3522369"/>
            <a:ext cx="295522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2900"/>
              </a:spcBef>
              <a:defRPr/>
            </a:pPr>
            <a:r>
              <a:rPr lang="en-US" sz="2000" u="sng" dirty="0">
                <a:solidFill>
                  <a:schemeClr val="tx2"/>
                </a:solidFill>
              </a:rPr>
              <a:t>prosv@prosv.ru</a:t>
            </a:r>
            <a:endParaRPr lang="ru-RU" sz="2000" u="sng" dirty="0">
              <a:solidFill>
                <a:schemeClr val="tx2"/>
              </a:solidFill>
            </a:endParaRPr>
          </a:p>
          <a:p>
            <a:pPr lvl="0">
              <a:spcBef>
                <a:spcPts val="3600"/>
              </a:spcBef>
              <a:defRPr/>
            </a:pPr>
            <a:r>
              <a:rPr lang="en-US" sz="2000" u="sng" dirty="0">
                <a:solidFill>
                  <a:schemeClr val="tx2"/>
                </a:solidFill>
              </a:rPr>
              <a:t>vopros@prosv.ru</a:t>
            </a:r>
            <a:endParaRPr lang="ru-RU" sz="2000" u="sng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532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7C6193-D3DC-3BEA-E195-500BDB780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4CD351A-4400-7CA6-323E-F6734C9927AF}"/>
              </a:ext>
            </a:extLst>
          </p:cNvPr>
          <p:cNvSpPr txBox="1"/>
          <p:nvPr/>
        </p:nvSpPr>
        <p:spPr>
          <a:xfrm>
            <a:off x="234545" y="52898"/>
            <a:ext cx="38237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238FE73-89CC-27A3-156F-A9C45E00C529}"/>
              </a:ext>
            </a:extLst>
          </p:cNvPr>
          <p:cNvSpPr/>
          <p:nvPr/>
        </p:nvSpPr>
        <p:spPr>
          <a:xfrm>
            <a:off x="313765" y="547881"/>
            <a:ext cx="11643690" cy="1323439"/>
          </a:xfrm>
          <a:prstGeom prst="rect">
            <a:avLst/>
          </a:prstGeom>
          <a:effectLst>
            <a:outerShdw blurRad="50800" dist="38100" dir="2700000" algn="tl" rotWithShape="0">
              <a:schemeClr val="accent6">
                <a:lumMod val="75000"/>
                <a:alpha val="4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Личностные:</a:t>
            </a:r>
          </a:p>
          <a:p>
            <a:pPr marL="257175" indent="-257175" algn="just" defTabSz="91440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ГПВ: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проявление интереса к освоению музыкальных традиций своего края, музыкальной культуры народов России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слушание аудиофайлов с имитацией простых танцевальных движений; имитация движений танца «Березка»; имитация движений национального танца; имитация танца-игры на проводах Масленицы; слушание отрывка из пьесы М. П. Мусоргского с имитацией движений; слушание композиции П.И. Чайковского  с имитацией движений.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2B5A4A1-BE78-A5AA-C7E5-017A3C4E53F7}"/>
              </a:ext>
            </a:extLst>
          </p:cNvPr>
          <p:cNvSpPr/>
          <p:nvPr/>
        </p:nvSpPr>
        <p:spPr>
          <a:xfrm>
            <a:off x="313765" y="2013347"/>
            <a:ext cx="11643690" cy="3323987"/>
          </a:xfrm>
          <a:prstGeom prst="rect">
            <a:avLst/>
          </a:prstGeom>
          <a:effectLst>
            <a:outerShdw blurRad="3429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Метапредметные:</a:t>
            </a:r>
          </a:p>
          <a:p>
            <a:pPr marL="257175" marR="0" lvl="0" indent="-25717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ПУУД: базовые логические действия: 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сравнивать музыкальные звуки, звуковые сочетания, произведения, жанры, устанавливать основания для сравнения, объединять элементы музыкального звучания по определённому признаку: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слушание аудиофайлов с имитацией простых танцевальных движений; имитация движений танца «Березка»; имитация движений национального танца; имитация танца-игры на проводах Масленицы; слушание отрывка из пьесы М. П. Мусоргского с имитацией движений; слушание композиции П.И. Чайковского  с имитацией движений.</a:t>
            </a:r>
          </a:p>
          <a:p>
            <a:pPr marL="257175" marR="0" lvl="0" indent="-25717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ПУУД: базовые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логические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действия: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находить закономерности и противоречия в рассматриваемых явлениях музыкального искусства, сведениях и наблюдениях за звучащим музыкальным материалом на основе предложенного учителем алгоритма: </a:t>
            </a:r>
            <a:r>
              <a:rPr kumimoji="0" lang="ru-RU" sz="1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слушание аудиофайлов с имитацией простых танцевальных движений; имитация движений танца «Березка»; имитация движений национального танца; имитация танца-игры на проводах Масленицы; слушание отрывка из пьесы М. П. Мусоргского с имитацией движений; слушание композиции П.И. Чайковского  с имитацией движений.</a:t>
            </a:r>
          </a:p>
          <a:p>
            <a:pPr marL="257175" marR="0" lvl="0" indent="-25717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ПУУД: работа с информацией: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анализировать текстовую, видео-, графическую, звуковую, информацию в соответствии с учебной задачей: </a:t>
            </a:r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слушание аудиофайлов с имитацией простых танцевальных движений; имитация движений танца «Березка»; имитация движений национального танца; имитация танца-игры на проводах Масленицы; слушание отрывка из пьесы М. П. Мусоргского с имитацией движений; слушание композиции П.И. Чайковского  с имитацией движений.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CDAE2A2-8B26-195E-7EFA-7E13B2479CFA}"/>
              </a:ext>
            </a:extLst>
          </p:cNvPr>
          <p:cNvSpPr/>
          <p:nvPr/>
        </p:nvSpPr>
        <p:spPr>
          <a:xfrm>
            <a:off x="318734" y="5479361"/>
            <a:ext cx="11638721" cy="1169551"/>
          </a:xfrm>
          <a:prstGeom prst="rect">
            <a:avLst/>
          </a:prstGeom>
          <a:effectLst>
            <a:outerShdw blurRad="2159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Предметные:</a:t>
            </a:r>
          </a:p>
          <a:p>
            <a:pPr marL="257175" lvl="0" indent="-257175" algn="just" defTabSz="914400">
              <a:buFont typeface="Wingdings" panose="05000000000000000000" pitchFamily="2" charset="2"/>
              <a:buChar char="Ø"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воспринимать музыкальное искусство как отражение многообразия жизни, различать обобщённые жанровые сферы: напевность (лирика), танцевальность и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маршевость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(связь с движением): </a:t>
            </a:r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слушание аудиофайлов с имитацией простых танцевальных движений; имитация движений танца «Березка»; имитация движений национального танца; имитация танца-игры на проводах Масленицы; слушание отрывка из пьесы М. П. Мусоргского с имитацией движений; слушание композиции П.И. Чайковского  с имитацией движений.</a:t>
            </a:r>
          </a:p>
        </p:txBody>
      </p:sp>
    </p:spTree>
    <p:extLst>
      <p:ext uri="{BB962C8B-B14F-4D97-AF65-F5344CB8AC3E}">
        <p14:creationId xmlns:p14="http://schemas.microsoft.com/office/powerpoint/2010/main" val="2269449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13C656-4E48-D70F-2EDE-F4F806673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8456082-17FA-A669-E4F0-48111DC80B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FA1A6B-6BA6-429E-B141-01F20825D3EF}" type="slidenum">
              <a:rPr lang="ru-RU" smtClean="0"/>
              <a:pPr/>
              <a:t>3</a:t>
            </a:fld>
            <a:endParaRPr lang="ru-RU" dirty="0"/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E8FB0CC3-7CC7-1A14-D069-48862D96BDF8}"/>
              </a:ext>
            </a:extLst>
          </p:cNvPr>
          <p:cNvCxnSpPr>
            <a:cxnSpLocks/>
          </p:cNvCxnSpPr>
          <p:nvPr/>
        </p:nvCxnSpPr>
        <p:spPr bwMode="auto">
          <a:xfrm>
            <a:off x="367862" y="471152"/>
            <a:ext cx="1030632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1F7D24F-6021-B18E-20A6-ABBD7312F475}"/>
              </a:ext>
            </a:extLst>
          </p:cNvPr>
          <p:cNvSpPr txBox="1"/>
          <p:nvPr/>
        </p:nvSpPr>
        <p:spPr>
          <a:xfrm>
            <a:off x="317615" y="160681"/>
            <a:ext cx="11311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600" b="1" cap="all" dirty="0">
                <a:solidFill>
                  <a:schemeClr val="tx2"/>
                </a:solidFill>
                <a:ea typeface="Raleway Medium"/>
                <a:cs typeface="Raleway Medium"/>
              </a:rPr>
              <a:t>музыка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FBCAEF-AE4D-A234-862B-6C07B73A0D4F}"/>
              </a:ext>
            </a:extLst>
          </p:cNvPr>
          <p:cNvSpPr txBox="1"/>
          <p:nvPr/>
        </p:nvSpPr>
        <p:spPr>
          <a:xfrm>
            <a:off x="1852153" y="68348"/>
            <a:ext cx="10022232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общего в этих элементах? А что отличает их друг от друга?</a:t>
            </a:r>
          </a:p>
        </p:txBody>
      </p:sp>
      <p:pic>
        <p:nvPicPr>
          <p:cNvPr id="9" name="kolybelnaya-fortepiano">
            <a:hlinkClick r:id="" action="ppaction://media"/>
            <a:extLst>
              <a:ext uri="{FF2B5EF4-FFF2-40B4-BE49-F238E27FC236}">
                <a16:creationId xmlns:a16="http://schemas.microsoft.com/office/drawing/2014/main" id="{F50B72C8-C02D-1B65-82B5-F9C6D3BC1A4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009" end="72012.1927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61235" y="2919226"/>
            <a:ext cx="1019548" cy="101954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49989-super-lezginka">
            <a:hlinkClick r:id="" action="ppaction://media"/>
            <a:extLst>
              <a:ext uri="{FF2B5EF4-FFF2-40B4-BE49-F238E27FC236}">
                <a16:creationId xmlns:a16="http://schemas.microsoft.com/office/drawing/2014/main" id="{B8CA4A40-A7F8-8906-457C-73056E7C569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61234" y="4493085"/>
            <a:ext cx="1019549" cy="101954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651D265-1102-1D66-4B0D-FFDCC0FC91A8}"/>
              </a:ext>
            </a:extLst>
          </p:cNvPr>
          <p:cNvSpPr txBox="1"/>
          <p:nvPr/>
        </p:nvSpPr>
        <p:spPr>
          <a:xfrm>
            <a:off x="2613208" y="2741014"/>
            <a:ext cx="5478368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Колыбельная (фортепиано) Моцарт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8C9CFE1-27AE-3770-70BE-7235A9E8ED83}"/>
              </a:ext>
            </a:extLst>
          </p:cNvPr>
          <p:cNvSpPr txBox="1"/>
          <p:nvPr/>
        </p:nvSpPr>
        <p:spPr>
          <a:xfrm>
            <a:off x="8548479" y="2333335"/>
            <a:ext cx="3325906" cy="224676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i="0" dirty="0">
                <a:solidFill>
                  <a:srgbClr val="4D515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Фортепиано </a:t>
            </a:r>
            <a:r>
              <a:rPr lang="ru-RU" sz="2000" b="0" i="0" dirty="0">
                <a:solidFill>
                  <a:srgbClr val="4D515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это клавишный инструмент, издающий звук при нажатии клавиш, что приводит в действие механизм, в котором молоточки ударяют по струнам.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61A77F2-9C60-F9E8-D610-EFA1FAA23CC3}"/>
              </a:ext>
            </a:extLst>
          </p:cNvPr>
          <p:cNvSpPr txBox="1"/>
          <p:nvPr/>
        </p:nvSpPr>
        <p:spPr>
          <a:xfrm>
            <a:off x="2613207" y="3460474"/>
            <a:ext cx="5478369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Вольфганг Амадей Моцарт </a:t>
            </a:r>
          </a:p>
          <a:p>
            <a:r>
              <a:rPr lang="ru-RU" sz="24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(1756–1791)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4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австрийский композитор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2F66ECD-4CB6-CBFF-CE45-486C8415DB7F}"/>
              </a:ext>
            </a:extLst>
          </p:cNvPr>
          <p:cNvSpPr txBox="1"/>
          <p:nvPr/>
        </p:nvSpPr>
        <p:spPr>
          <a:xfrm>
            <a:off x="8548479" y="1205768"/>
            <a:ext cx="3325906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i="0" dirty="0">
                <a:solidFill>
                  <a:srgbClr val="4D515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Марш</a:t>
            </a:r>
            <a:r>
              <a:rPr lang="ru-RU" sz="2000" b="0" i="0" dirty="0">
                <a:solidFill>
                  <a:srgbClr val="4D515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это музыкальная композиция, которая имеет четкий ритм.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51E922C-F348-DDEB-62C0-87B4FCC4E6DA}"/>
              </a:ext>
            </a:extLst>
          </p:cNvPr>
          <p:cNvSpPr txBox="1"/>
          <p:nvPr/>
        </p:nvSpPr>
        <p:spPr>
          <a:xfrm>
            <a:off x="2613208" y="1498749"/>
            <a:ext cx="5478367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Маршировочная музыка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62102AB-F66A-8A98-15FF-002E19D65583}"/>
              </a:ext>
            </a:extLst>
          </p:cNvPr>
          <p:cNvSpPr txBox="1"/>
          <p:nvPr/>
        </p:nvSpPr>
        <p:spPr>
          <a:xfrm>
            <a:off x="2613207" y="4662535"/>
            <a:ext cx="5478367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Музыкальное сопровождение к танцу «Лезгинка»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132CB37-2458-5D50-9F50-265244344398}"/>
              </a:ext>
            </a:extLst>
          </p:cNvPr>
          <p:cNvSpPr txBox="1"/>
          <p:nvPr/>
        </p:nvSpPr>
        <p:spPr>
          <a:xfrm>
            <a:off x="8548479" y="4692405"/>
            <a:ext cx="3325906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i="0" dirty="0">
                <a:solidFill>
                  <a:srgbClr val="4D515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Лезгинка</a:t>
            </a:r>
            <a:r>
              <a:rPr lang="ru-RU" sz="2000" b="0" i="0" dirty="0">
                <a:solidFill>
                  <a:srgbClr val="4D515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народный танец, зародившийся среди  народов Кавказа.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heros-journey_94275">
            <a:hlinkClick r:id="" action="ppaction://media"/>
            <a:extLst>
              <a:ext uri="{FF2B5EF4-FFF2-40B4-BE49-F238E27FC236}">
                <a16:creationId xmlns:a16="http://schemas.microsoft.com/office/drawing/2014/main" id="{A546B949-9879-BBC9-A79B-A5AEB15665B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61235" y="1492680"/>
            <a:ext cx="1019548" cy="101954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4B153CFD-537A-7551-D3AC-15DA972F6FF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46853" y="3679875"/>
            <a:ext cx="1027532" cy="9006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7B34E92D-EA55-DEFE-140D-5F86905DB5EA}"/>
              </a:ext>
            </a:extLst>
          </p:cNvPr>
          <p:cNvSpPr txBox="1"/>
          <p:nvPr/>
        </p:nvSpPr>
        <p:spPr>
          <a:xfrm>
            <a:off x="1580783" y="5797494"/>
            <a:ext cx="9215717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скорость исполнения музыкального произведения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Ритм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организация музыкальных звуков во времени, последовательность длительностей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Ритм и темп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музыки определяют ее характер.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0F9A1F5-3ED5-019A-FE68-B540734BBFAE}"/>
              </a:ext>
            </a:extLst>
          </p:cNvPr>
          <p:cNvSpPr txBox="1"/>
          <p:nvPr/>
        </p:nvSpPr>
        <p:spPr>
          <a:xfrm>
            <a:off x="1684159" y="640571"/>
            <a:ext cx="96764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Попробуйте исполнить танцевальные движения под эти элементы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5" name="Рукописный ввод 4">
                <a:extLst>
                  <a:ext uri="{FF2B5EF4-FFF2-40B4-BE49-F238E27FC236}">
                    <a16:creationId xmlns:a16="http://schemas.microsoft.com/office/drawing/2014/main" id="{732265D8-2A93-4BA2-6DBB-B2C12CF28A06}"/>
                  </a:ext>
                </a:extLst>
              </p14:cNvPr>
              <p14:cNvContentPartPr/>
              <p14:nvPr/>
            </p14:nvContentPartPr>
            <p14:xfrm>
              <a:off x="993960" y="2264760"/>
              <a:ext cx="360" cy="360"/>
            </p14:xfrm>
          </p:contentPart>
        </mc:Choice>
        <mc:Fallback xmlns="">
          <p:pic>
            <p:nvPicPr>
              <p:cNvPr id="5" name="Рукописный ввод 4">
                <a:extLst>
                  <a:ext uri="{FF2B5EF4-FFF2-40B4-BE49-F238E27FC236}">
                    <a16:creationId xmlns:a16="http://schemas.microsoft.com/office/drawing/2014/main" id="{732265D8-2A93-4BA2-6DBB-B2C12CF28A06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84600" y="2255400"/>
                <a:ext cx="19080" cy="1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7" name="Рукописный ввод 6">
                <a:extLst>
                  <a:ext uri="{FF2B5EF4-FFF2-40B4-BE49-F238E27FC236}">
                    <a16:creationId xmlns:a16="http://schemas.microsoft.com/office/drawing/2014/main" id="{81A824DB-9B63-F352-9441-0DD2D8B7B488}"/>
                  </a:ext>
                </a:extLst>
              </p14:cNvPr>
              <p14:cNvContentPartPr/>
              <p14:nvPr/>
            </p14:nvContentPartPr>
            <p14:xfrm>
              <a:off x="86400" y="2294280"/>
              <a:ext cx="41040" cy="45360"/>
            </p14:xfrm>
          </p:contentPart>
        </mc:Choice>
        <mc:Fallback>
          <p:pic>
            <p:nvPicPr>
              <p:cNvPr id="7" name="Рукописный ввод 6">
                <a:extLst>
                  <a:ext uri="{FF2B5EF4-FFF2-40B4-BE49-F238E27FC236}">
                    <a16:creationId xmlns:a16="http://schemas.microsoft.com/office/drawing/2014/main" id="{81A824DB-9B63-F352-9441-0DD2D8B7B488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7040" y="2284920"/>
                <a:ext cx="59760" cy="64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664272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2006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52776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80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 animBg="1"/>
      <p:bldP spid="12" grpId="0" animBg="1"/>
      <p:bldP spid="18" grpId="0" animBg="1"/>
      <p:bldP spid="22" grpId="0" animBg="1"/>
      <p:bldP spid="25" grpId="0" animBg="1"/>
      <p:bldP spid="26" grpId="0" animBg="1"/>
      <p:bldP spid="27" grpId="0" animBg="1"/>
      <p:bldP spid="29" grpId="0" animBg="1"/>
      <p:bldP spid="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EA492A-84D9-DF6C-11FF-986F971AF9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1F629CFA-1539-17E8-6D13-0009DEDBFF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FA1A6B-6BA6-429E-B141-01F20825D3EF}" type="slidenum">
              <a:rPr lang="ru-RU" smtClean="0"/>
              <a:pPr/>
              <a:t>4</a:t>
            </a:fld>
            <a:endParaRPr lang="ru-RU" dirty="0"/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20274EC8-28B4-4708-6796-F4DE9AB9FF1B}"/>
              </a:ext>
            </a:extLst>
          </p:cNvPr>
          <p:cNvCxnSpPr>
            <a:cxnSpLocks/>
          </p:cNvCxnSpPr>
          <p:nvPr/>
        </p:nvCxnSpPr>
        <p:spPr bwMode="auto">
          <a:xfrm>
            <a:off x="367862" y="471152"/>
            <a:ext cx="1030632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CC819215-D524-7796-10AD-A356CE6B73FD}"/>
              </a:ext>
            </a:extLst>
          </p:cNvPr>
          <p:cNvSpPr txBox="1"/>
          <p:nvPr/>
        </p:nvSpPr>
        <p:spPr>
          <a:xfrm>
            <a:off x="317615" y="132598"/>
            <a:ext cx="123327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000" b="1" cap="all" dirty="0">
                <a:solidFill>
                  <a:schemeClr val="tx2"/>
                </a:solidFill>
                <a:ea typeface="Raleway Medium"/>
                <a:cs typeface="Raleway Medium"/>
              </a:rPr>
              <a:t>вывод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6C2D65-4AAA-9EAF-CD4B-D8DB972D7B1A}"/>
              </a:ext>
            </a:extLst>
          </p:cNvPr>
          <p:cNvSpPr txBox="1"/>
          <p:nvPr/>
        </p:nvSpPr>
        <p:spPr>
          <a:xfrm>
            <a:off x="2940423" y="4688485"/>
            <a:ext cx="5916706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5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 музыки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42991B-1331-B1F4-A959-2E6278FD75EE}"/>
              </a:ext>
            </a:extLst>
          </p:cNvPr>
          <p:cNvSpPr txBox="1"/>
          <p:nvPr/>
        </p:nvSpPr>
        <p:spPr>
          <a:xfrm>
            <a:off x="1568822" y="907190"/>
            <a:ext cx="92695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или что «диктует» танцору, как двигаться?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1F41065-9B9F-146F-8AAB-7BEF10329204}"/>
              </a:ext>
            </a:extLst>
          </p:cNvPr>
          <p:cNvSpPr txBox="1"/>
          <p:nvPr/>
        </p:nvSpPr>
        <p:spPr>
          <a:xfrm>
            <a:off x="2229969" y="3431497"/>
            <a:ext cx="79472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влияет на танцевальные движения?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25F579-E14D-5032-C4F3-D05782AF046B}"/>
              </a:ext>
            </a:extLst>
          </p:cNvPr>
          <p:cNvSpPr txBox="1"/>
          <p:nvPr/>
        </p:nvSpPr>
        <p:spPr>
          <a:xfrm>
            <a:off x="2940423" y="2000066"/>
            <a:ext cx="5916706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5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Музыка диктует.   </a:t>
            </a:r>
          </a:p>
        </p:txBody>
      </p:sp>
    </p:spTree>
    <p:extLst>
      <p:ext uri="{BB962C8B-B14F-4D97-AF65-F5344CB8AC3E}">
        <p14:creationId xmlns:p14="http://schemas.microsoft.com/office/powerpoint/2010/main" val="12061763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907E5-80E4-6C96-ED03-6039FD0AD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748DF5F-86DA-1EEC-3299-F6556C93D5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FA1A6B-6BA6-429E-B141-01F20825D3EF}" type="slidenum">
              <a:rPr lang="ru-RU" smtClean="0"/>
              <a:pPr/>
              <a:t>5</a:t>
            </a:fld>
            <a:endParaRPr lang="ru-RU" dirty="0"/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4A643C64-15F0-51D0-D3EA-15ED57DCB46A}"/>
              </a:ext>
            </a:extLst>
          </p:cNvPr>
          <p:cNvCxnSpPr>
            <a:cxnSpLocks/>
          </p:cNvCxnSpPr>
          <p:nvPr/>
        </p:nvCxnSpPr>
        <p:spPr bwMode="auto">
          <a:xfrm>
            <a:off x="421214" y="502951"/>
            <a:ext cx="308883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49BA5BE7-BF66-3021-8510-1A254D056498}"/>
              </a:ext>
            </a:extLst>
          </p:cNvPr>
          <p:cNvSpPr txBox="1"/>
          <p:nvPr/>
        </p:nvSpPr>
        <p:spPr>
          <a:xfrm>
            <a:off x="334965" y="129946"/>
            <a:ext cx="11621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1" cap="all" dirty="0">
                <a:solidFill>
                  <a:schemeClr val="tx2"/>
                </a:solidFill>
                <a:ea typeface="Raleway Medium"/>
                <a:cs typeface="Raleway Medium"/>
              </a:rPr>
              <a:t>Танцы, </a:t>
            </a:r>
            <a:r>
              <a:rPr lang="ru-RU" b="1" cap="all" dirty="0">
                <a:solidFill>
                  <a:srgbClr val="C00000"/>
                </a:solidFill>
                <a:ea typeface="Raleway Medium"/>
                <a:cs typeface="Raleway Medium"/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326981-A541-FFAC-5A4E-9BE24D9EB5E3}"/>
              </a:ext>
            </a:extLst>
          </p:cNvPr>
          <p:cNvSpPr txBox="1"/>
          <p:nvPr/>
        </p:nvSpPr>
        <p:spPr>
          <a:xfrm>
            <a:off x="582642" y="2162245"/>
            <a:ext cx="1102671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Ты</a:t>
            </a:r>
            <a:r>
              <a:rPr kumimoji="0" lang="ru-RU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научишься:</a:t>
            </a:r>
          </a:p>
          <a:p>
            <a:pPr marL="457200" marR="0" lvl="0" indent="-45720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ru-RU" sz="3200" noProof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определять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характер музыки и исполнять танцевальные движения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D4578F-44C5-745B-E20D-3EA2D6BCDF2F}"/>
              </a:ext>
            </a:extLst>
          </p:cNvPr>
          <p:cNvSpPr txBox="1"/>
          <p:nvPr/>
        </p:nvSpPr>
        <p:spPr>
          <a:xfrm>
            <a:off x="1342646" y="129946"/>
            <a:ext cx="23218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Inter 18pt"/>
                <a:ea typeface="Raleway Medium"/>
                <a:cs typeface="Raleway Medium"/>
              </a:rPr>
              <a:t>игры и веселье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47D2CD3-67D2-7660-24AB-F48CA8A0F1CA}"/>
              </a:ext>
            </a:extLst>
          </p:cNvPr>
          <p:cNvSpPr txBox="1"/>
          <p:nvPr/>
        </p:nvSpPr>
        <p:spPr>
          <a:xfrm>
            <a:off x="215153" y="615165"/>
            <a:ext cx="48319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Times New Roman" panose="02020603050405020304" charset="0"/>
              </a:rPr>
              <a:t>Зачем люди танцуют?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CB3E281-A8F9-3911-4E38-FF6192D46679}"/>
              </a:ext>
            </a:extLst>
          </p:cNvPr>
          <p:cNvSpPr txBox="1"/>
          <p:nvPr/>
        </p:nvSpPr>
        <p:spPr>
          <a:xfrm>
            <a:off x="334965" y="1481038"/>
            <a:ext cx="5378887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анец – искусство и радость движения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0740636-BD51-768F-305B-13D0554A7DFC}"/>
              </a:ext>
            </a:extLst>
          </p:cNvPr>
          <p:cNvSpPr/>
          <p:nvPr/>
        </p:nvSpPr>
        <p:spPr bwMode="auto">
          <a:xfrm>
            <a:off x="334965" y="4343272"/>
            <a:ext cx="2048415" cy="830997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4472C4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</a:rPr>
              <a:t>Слушать музыку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239CEDE-0001-7DB3-C36C-307899C2C9AF}"/>
              </a:ext>
            </a:extLst>
          </p:cNvPr>
          <p:cNvSpPr/>
          <p:nvPr/>
        </p:nvSpPr>
        <p:spPr bwMode="auto">
          <a:xfrm>
            <a:off x="3437899" y="4338169"/>
            <a:ext cx="3218462" cy="830997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4472C4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</a:rPr>
              <a:t>Определять характер музыки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2A0177F2-EF1C-1CD1-E605-522E2001BD5E}"/>
              </a:ext>
            </a:extLst>
          </p:cNvPr>
          <p:cNvSpPr/>
          <p:nvPr/>
        </p:nvSpPr>
        <p:spPr bwMode="auto">
          <a:xfrm>
            <a:off x="7573993" y="4305245"/>
            <a:ext cx="3966353" cy="830997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4472C4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i="1" kern="0" dirty="0">
                <a:solidFill>
                  <a:srgbClr val="00206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Исполнять танцевальные движения</a:t>
            </a:r>
            <a:endParaRPr kumimoji="0" lang="ru-RU" sz="2400" b="0" i="1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160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8" grpId="0" build="allAtOnce"/>
      <p:bldP spid="10" grpId="0"/>
      <p:bldP spid="13" grpId="0" animBg="1"/>
      <p:bldP spid="6" grpId="0" animBg="1"/>
      <p:bldP spid="12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овое поле 3"/>
          <p:cNvSpPr txBox="1"/>
          <p:nvPr/>
        </p:nvSpPr>
        <p:spPr>
          <a:xfrm>
            <a:off x="140970" y="126365"/>
            <a:ext cx="8558530" cy="410845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+mn-ea"/>
              </a:rPr>
              <a:t>Имитация движений танца «Березка» ( с платочками)</a:t>
            </a:r>
          </a:p>
        </p:txBody>
      </p:sp>
      <p:pic>
        <p:nvPicPr>
          <p:cNvPr id="7" name="WhatsApp Video 2025-12-09 at 21.19.30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36546.6099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0970" y="732155"/>
            <a:ext cx="8559165" cy="5657589"/>
          </a:xfrm>
          <a:prstGeom prst="rect">
            <a:avLst/>
          </a:prstGeom>
        </p:spPr>
      </p:pic>
      <p:sp>
        <p:nvSpPr>
          <p:cNvPr id="8" name="Текстовое поле 7"/>
          <p:cNvSpPr txBox="1"/>
          <p:nvPr/>
        </p:nvSpPr>
        <p:spPr>
          <a:xfrm>
            <a:off x="8806815" y="732155"/>
            <a:ext cx="3058160" cy="997585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+mn-ea"/>
              </a:rPr>
              <a:t> плавность</a:t>
            </a:r>
          </a:p>
        </p:txBody>
      </p:sp>
      <p:sp>
        <p:nvSpPr>
          <p:cNvPr id="9" name="Текстовое поле 8"/>
          <p:cNvSpPr txBox="1"/>
          <p:nvPr/>
        </p:nvSpPr>
        <p:spPr>
          <a:xfrm>
            <a:off x="8806815" y="1857375"/>
            <a:ext cx="3058160" cy="997585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+mn-ea"/>
              </a:rPr>
              <a:t> плывущий шаг</a:t>
            </a:r>
          </a:p>
        </p:txBody>
      </p:sp>
      <p:sp>
        <p:nvSpPr>
          <p:cNvPr id="10" name="Текстовое поле 9"/>
          <p:cNvSpPr txBox="1"/>
          <p:nvPr/>
        </p:nvSpPr>
        <p:spPr>
          <a:xfrm>
            <a:off x="8805545" y="3031490"/>
            <a:ext cx="3058795" cy="1005205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+mn-ea"/>
              </a:rPr>
              <a:t> </a:t>
            </a:r>
            <a:r>
              <a:rPr kumimoji="0" lang="ru-RU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+mn-ea"/>
              </a:rPr>
              <a:t>пластичность</a:t>
            </a:r>
          </a:p>
        </p:txBody>
      </p:sp>
      <p:sp>
        <p:nvSpPr>
          <p:cNvPr id="11" name="Текстовое поле 10"/>
          <p:cNvSpPr txBox="1"/>
          <p:nvPr/>
        </p:nvSpPr>
        <p:spPr>
          <a:xfrm>
            <a:off x="8804910" y="4213225"/>
            <a:ext cx="3059430" cy="1047115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+mn-ea"/>
              </a:rPr>
              <a:t> </a:t>
            </a:r>
            <a:r>
              <a:rPr kumimoji="0" lang="ru-RU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+mn-ea"/>
              </a:rPr>
              <a:t>грациозность</a:t>
            </a:r>
          </a:p>
        </p:txBody>
      </p:sp>
      <p:sp>
        <p:nvSpPr>
          <p:cNvPr id="13" name="Текстовое поле 12"/>
          <p:cNvSpPr txBox="1"/>
          <p:nvPr/>
        </p:nvSpPr>
        <p:spPr>
          <a:xfrm>
            <a:off x="8804910" y="5436870"/>
            <a:ext cx="3059430" cy="1198880"/>
          </a:xfrm>
          <a:prstGeom prst="rect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sans-serif"/>
                <a:cs typeface="Times New Roman" panose="02020603050405020304" charset="0"/>
              </a:rPr>
              <a:t>Темп </a:t>
            </a:r>
            <a:r>
              <a:rPr kumimoji="0" lang="ru-RU" altLang="en-US" sz="24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sans-serif"/>
                <a:cs typeface="Times New Roman" panose="0202060305040502030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Times New Roman" panose="02020603050405020304" charset="0"/>
                <a:ea typeface="sans-serif"/>
                <a:cs typeface="Times New Roman" panose="02020603050405020304" charset="0"/>
              </a:rPr>
              <a:t>от медленного до умеренно быстрого</a:t>
            </a:r>
          </a:p>
        </p:txBody>
      </p:sp>
      <p:sp>
        <p:nvSpPr>
          <p:cNvPr id="14" name="Текстовое поле 13"/>
          <p:cNvSpPr txBox="1"/>
          <p:nvPr/>
        </p:nvSpPr>
        <p:spPr>
          <a:xfrm>
            <a:off x="8806815" y="126365"/>
            <a:ext cx="3057525" cy="477520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2800" b="1" i="1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+mn-ea"/>
              </a:rPr>
              <a:t>Проверь себя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4878">
                <p:cTn id="39" fill="hold" display="1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4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3" grpId="0" bldLvl="0" animBg="1"/>
      <p:bldP spid="13" grpId="1" animBg="1"/>
      <p:bldP spid="14" grpId="0" animBg="1"/>
      <p:bldP spid="1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овое поле 4"/>
          <p:cNvSpPr txBox="1"/>
          <p:nvPr/>
        </p:nvSpPr>
        <p:spPr>
          <a:xfrm>
            <a:off x="66040" y="120650"/>
            <a:ext cx="8722360" cy="446405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+mn-ea"/>
              </a:rPr>
              <a:t>Имитация движений национального танца </a:t>
            </a:r>
          </a:p>
        </p:txBody>
      </p:sp>
      <p:sp>
        <p:nvSpPr>
          <p:cNvPr id="17" name="Текстовое поле 16"/>
          <p:cNvSpPr txBox="1"/>
          <p:nvPr/>
        </p:nvSpPr>
        <p:spPr>
          <a:xfrm>
            <a:off x="8961755" y="688340"/>
            <a:ext cx="3057525" cy="699770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+mn-ea"/>
              </a:rPr>
              <a:t> </a:t>
            </a:r>
            <a:r>
              <a:rPr kumimoji="0" lang="ru-RU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+mn-ea"/>
              </a:rPr>
              <a:t>ритмичность</a:t>
            </a:r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8961120" y="1503045"/>
            <a:ext cx="3058160" cy="712470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+mn-ea"/>
              </a:rPr>
              <a:t> </a:t>
            </a:r>
            <a:r>
              <a:rPr kumimoji="0" lang="ru-RU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+mn-ea"/>
              </a:rPr>
              <a:t>быстрота</a:t>
            </a:r>
          </a:p>
        </p:txBody>
      </p:sp>
      <p:sp>
        <p:nvSpPr>
          <p:cNvPr id="14" name="Текстовое поле 13"/>
          <p:cNvSpPr txBox="1"/>
          <p:nvPr/>
        </p:nvSpPr>
        <p:spPr>
          <a:xfrm>
            <a:off x="8963025" y="2330450"/>
            <a:ext cx="3056255" cy="753110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+mn-ea"/>
              </a:rPr>
              <a:t> </a:t>
            </a:r>
            <a:r>
              <a:rPr kumimoji="0" lang="ru-RU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+mn-ea"/>
              </a:rPr>
              <a:t>четкость  </a:t>
            </a:r>
          </a:p>
        </p:txBody>
      </p:sp>
      <p:sp>
        <p:nvSpPr>
          <p:cNvPr id="12" name="Текстовое поле 11"/>
          <p:cNvSpPr txBox="1"/>
          <p:nvPr/>
        </p:nvSpPr>
        <p:spPr>
          <a:xfrm>
            <a:off x="8962390" y="3217545"/>
            <a:ext cx="3056890" cy="719455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+mn-ea"/>
              </a:rPr>
              <a:t> </a:t>
            </a:r>
            <a:r>
              <a:rPr kumimoji="0" lang="ru-RU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+mn-ea"/>
              </a:rPr>
              <a:t>энергичность</a:t>
            </a:r>
          </a:p>
        </p:txBody>
      </p:sp>
      <p:sp>
        <p:nvSpPr>
          <p:cNvPr id="9" name="Текстовое поле 8"/>
          <p:cNvSpPr txBox="1"/>
          <p:nvPr/>
        </p:nvSpPr>
        <p:spPr>
          <a:xfrm>
            <a:off x="8963025" y="4070985"/>
            <a:ext cx="3060065" cy="722630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+mn-ea"/>
              </a:rPr>
              <a:t> </a:t>
            </a:r>
            <a:r>
              <a:rPr kumimoji="0" lang="ru-RU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+mn-ea"/>
              </a:rPr>
              <a:t>резкость</a:t>
            </a:r>
          </a:p>
        </p:txBody>
      </p:sp>
      <p:sp>
        <p:nvSpPr>
          <p:cNvPr id="8" name="Текстовое поле 7"/>
          <p:cNvSpPr txBox="1"/>
          <p:nvPr/>
        </p:nvSpPr>
        <p:spPr>
          <a:xfrm>
            <a:off x="8963025" y="4840605"/>
            <a:ext cx="3060065" cy="665480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+mn-ea"/>
              </a:rPr>
              <a:t> </a:t>
            </a:r>
            <a:r>
              <a:rPr kumimoji="0" lang="ru-RU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+mn-ea"/>
              </a:rPr>
              <a:t>плавность</a:t>
            </a:r>
          </a:p>
        </p:txBody>
      </p:sp>
      <p:sp>
        <p:nvSpPr>
          <p:cNvPr id="10" name="Текстовое поле 9"/>
          <p:cNvSpPr txBox="1"/>
          <p:nvPr/>
        </p:nvSpPr>
        <p:spPr>
          <a:xfrm>
            <a:off x="8961755" y="95885"/>
            <a:ext cx="3057525" cy="477520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2800" b="1" i="1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+mn-ea"/>
              </a:rPr>
              <a:t>Проверь себя</a:t>
            </a:r>
          </a:p>
        </p:txBody>
      </p:sp>
      <p:sp>
        <p:nvSpPr>
          <p:cNvPr id="13" name="Текстовое поле 12"/>
          <p:cNvSpPr txBox="1"/>
          <p:nvPr/>
        </p:nvSpPr>
        <p:spPr>
          <a:xfrm>
            <a:off x="117475" y="5654040"/>
            <a:ext cx="11957050" cy="1087755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32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ys text"/>
                <a:cs typeface="Times New Roman" panose="0202060305040502030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ts val="132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ys text"/>
                <a:cs typeface="Times New Roman" panose="02020603050405020304" charset="0"/>
              </a:rPr>
              <a:t>Мужчина — чередует медленный и стремительный </a:t>
            </a:r>
            <a:r>
              <a:rPr kumimoji="0" lang="en-US" altLang="zh-CN" sz="20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ys text"/>
                <a:cs typeface="Times New Roman" panose="02020603050405020304" charset="0"/>
              </a:rPr>
              <a:t>темп</a:t>
            </a:r>
            <a:r>
              <a: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ys text"/>
                <a:cs typeface="Times New Roman" panose="02020603050405020304" charset="0"/>
              </a:rPr>
              <a:t>,</a:t>
            </a:r>
            <a:r>
              <a:rPr kumimoji="0" lang="ru-RU" alt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ys text"/>
                <a:cs typeface="Times New Roman" panose="02020603050405020304" charset="0"/>
              </a:rPr>
              <a:t> </a:t>
            </a:r>
            <a:r>
              <a: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ys text"/>
                <a:cs typeface="Times New Roman" panose="02020603050405020304" charset="0"/>
              </a:rPr>
              <a:t>двигается в образе «орла».</a:t>
            </a:r>
          </a:p>
          <a:p>
            <a:pPr marL="0" marR="0" lvl="0" indent="0" algn="l" defTabSz="914400" rtl="0" eaLnBrk="1" fontAlgn="auto" latinLnBrk="0" hangingPunct="1">
              <a:lnSpc>
                <a:spcPts val="132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 typeface="Arial" panose="020B0604020202020204"/>
              <a:buNone/>
              <a:tabLst/>
              <a:defRPr/>
            </a:pPr>
            <a:endParaRPr kumimoji="0" lang="en-US" altLang="zh-CN" sz="2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ys text"/>
              <a:cs typeface="Times New Roman" panose="02020603050405020304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320"/>
              </a:lnSpc>
              <a:spcBef>
                <a:spcPct val="0"/>
              </a:spcBef>
              <a:spcAft>
                <a:spcPts val="400"/>
              </a:spcAft>
              <a:buClrTx/>
              <a:buSzTx/>
              <a:buFont typeface="Arial" panose="020B0604020202020204"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ys text"/>
                <a:cs typeface="Times New Roman" panose="02020603050405020304" charset="0"/>
              </a:rPr>
              <a:t>Женщина — увеличивает темп своего танца вслед за мужчиной, двигается в образе «лебедя».</a:t>
            </a:r>
          </a:p>
        </p:txBody>
      </p:sp>
      <p:pic>
        <p:nvPicPr>
          <p:cNvPr id="2" name="WhatsApp Video 2025-12-06 at 22.54.40">
            <a:hlinkClick r:id="" action="ppaction://media"/>
            <a:extLst>
              <a:ext uri="{FF2B5EF4-FFF2-40B4-BE49-F238E27FC236}">
                <a16:creationId xmlns:a16="http://schemas.microsoft.com/office/drawing/2014/main" id="{D6E1784A-3CDE-86F9-7E65-C0A017AF4EAB}"/>
              </a:ext>
            </a:extLst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50744" end="137476.04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6040" y="688340"/>
            <a:ext cx="8722360" cy="4965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5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56" fill="hold" display="1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7" grpId="0" animBg="1"/>
      <p:bldP spid="17" grpId="1" animBg="1"/>
      <p:bldP spid="7" grpId="0" animBg="1"/>
      <p:bldP spid="7" grpId="1" animBg="1"/>
      <p:bldP spid="14" grpId="0" animBg="1"/>
      <p:bldP spid="14" grpId="1" animBg="1"/>
      <p:bldP spid="12" grpId="0" animBg="1"/>
      <p:bldP spid="12" grpId="1" animBg="1"/>
      <p:bldP spid="9" grpId="0" animBg="1"/>
      <p:bldP spid="9" grpId="1" animBg="1"/>
      <p:bldP spid="8" grpId="0" animBg="1"/>
      <p:bldP spid="8" grpId="1" animBg="1"/>
      <p:bldP spid="10" grpId="0" animBg="1"/>
      <p:bldP spid="10" grpId="1" animBg="1"/>
      <p:bldP spid="13" grpId="0" animBg="1"/>
      <p:bldP spid="13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овое поле 5"/>
          <p:cNvSpPr txBox="1"/>
          <p:nvPr/>
        </p:nvSpPr>
        <p:spPr>
          <a:xfrm>
            <a:off x="68580" y="67310"/>
            <a:ext cx="8517890" cy="471805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+mn-ea"/>
              </a:rPr>
              <a:t>Имитация танца-игры на проводах масленицы  </a:t>
            </a:r>
          </a:p>
        </p:txBody>
      </p:sp>
      <p:sp>
        <p:nvSpPr>
          <p:cNvPr id="14" name="Текстовое поле 13"/>
          <p:cNvSpPr txBox="1"/>
          <p:nvPr/>
        </p:nvSpPr>
        <p:spPr>
          <a:xfrm>
            <a:off x="94932" y="5468619"/>
            <a:ext cx="2943225" cy="596265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3200" b="1" i="1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+mn-ea"/>
              </a:rPr>
              <a:t>Проверь себя</a:t>
            </a:r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5116830" y="5459095"/>
            <a:ext cx="1758950" cy="615315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+mn-ea"/>
              </a:rPr>
              <a:t>играми</a:t>
            </a:r>
          </a:p>
        </p:txBody>
      </p:sp>
      <p:sp>
        <p:nvSpPr>
          <p:cNvPr id="8" name="Текстовое поле 7"/>
          <p:cNvSpPr txBox="1"/>
          <p:nvPr/>
        </p:nvSpPr>
        <p:spPr>
          <a:xfrm>
            <a:off x="97790" y="4972793"/>
            <a:ext cx="8555355" cy="430308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 anchor="t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+mn-ea"/>
              </a:rPr>
              <a:t>Чем сопровождалось прощание с зимой в дни празднования масленицы?</a:t>
            </a:r>
          </a:p>
        </p:txBody>
      </p:sp>
      <p:sp>
        <p:nvSpPr>
          <p:cNvPr id="9" name="Текстовое поле 8"/>
          <p:cNvSpPr txBox="1"/>
          <p:nvPr/>
        </p:nvSpPr>
        <p:spPr>
          <a:xfrm>
            <a:off x="8719820" y="67309"/>
            <a:ext cx="3389630" cy="6723379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 anchor="t">
            <a:noAutofit/>
          </a:bodyPr>
          <a:lstStyle/>
          <a:p>
            <a:pPr marL="62865" marR="110490" lvl="0" indent="0" algn="l" defTabSz="914400" rtl="0" eaLnBrk="1" fontAlgn="auto" latinLnBrk="0" hangingPunct="1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Масленичные песни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 могут быть разделены на</a:t>
            </a:r>
            <a:r>
              <a:rPr kumimoji="0" lang="ru-RU" sz="1800" b="0" i="0" u="none" strike="noStrike" kern="1200" cap="none" spc="-2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две</a:t>
            </a:r>
            <a:r>
              <a:rPr kumimoji="0" lang="ru-RU" sz="18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группы:</a:t>
            </a:r>
          </a:p>
          <a:p>
            <a:pPr marL="62865" marR="110490" lvl="0" indent="0" algn="l" defTabSz="914400" rtl="0" eaLnBrk="1" fontAlgn="auto" latinLnBrk="0" hangingPunct="1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marL="62865" marR="110490" lvl="0" indent="0" algn="l" defTabSz="914400" rtl="0" eaLnBrk="1" fontAlgn="auto" latinLnBrk="0" hangingPunct="1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1.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Песни-припевки</a:t>
            </a:r>
            <a:r>
              <a:rPr kumimoji="0" lang="en-US" alt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(прибаутки) о масленичных</a:t>
            </a:r>
            <a:r>
              <a:rPr kumimoji="0" lang="ru-RU" sz="1800" b="1" i="0" u="none" strike="noStrike" kern="1200" cap="none" spc="-2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пиршествах.</a:t>
            </a:r>
            <a:r>
              <a:rPr kumimoji="0" lang="en-US" alt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</a:p>
          <a:p>
            <a:pPr marL="62865" marR="110490" lvl="0" indent="0" algn="l" defTabSz="914400" rtl="0" eaLnBrk="1" fontAlgn="auto" latinLnBrk="0" hangingPunct="1">
              <a:lnSpc>
                <a:spcPct val="100000"/>
              </a:lnSpc>
              <a:spcBef>
                <a:spcPts val="46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2.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Песни,</a:t>
            </a:r>
            <a:r>
              <a:rPr kumimoji="0" lang="ru-RU" sz="1800" b="1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сопровождавшие</a:t>
            </a:r>
            <a:r>
              <a:rPr kumimoji="0" lang="ru-RU" sz="1800" b="1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обряд</a:t>
            </a:r>
            <a:r>
              <a:rPr kumimoji="0" lang="ru-RU" sz="1800" b="1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сжигания</a:t>
            </a:r>
            <a:r>
              <a:rPr kumimoji="0" lang="ru-RU" sz="1800" b="1" i="0" u="none" strike="noStrike" kern="1200" cap="none" spc="-2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чучела.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marL="62865" marR="9525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На</a:t>
            </a:r>
            <a:r>
              <a:rPr kumimoji="0" lang="ru-RU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Масленицу</a:t>
            </a:r>
            <a:r>
              <a:rPr kumimoji="0" lang="ru-RU" sz="1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женщины</a:t>
            </a:r>
            <a:r>
              <a:rPr kumimoji="0" lang="ru-RU" sz="18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пекли вкусные</a:t>
            </a:r>
            <a:r>
              <a:rPr kumimoji="0" lang="ru-RU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блины,</a:t>
            </a:r>
            <a:r>
              <a:rPr kumimoji="0" lang="ru-RU" sz="1800" b="0" i="0" u="none" strike="noStrike" kern="1200" cap="none" spc="-2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они были любимым угощением</a:t>
            </a:r>
            <a:r>
              <a:rPr kumimoji="0" lang="ru-RU" sz="18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в масленичную</a:t>
            </a:r>
            <a:r>
              <a:rPr kumimoji="0" lang="ru-RU" sz="1800" b="0" i="0" u="none" strike="noStrike" kern="1200" cap="none" spc="-2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неделю. Продолжался праздник семь дней и</a:t>
            </a:r>
            <a:r>
              <a:rPr kumimoji="0" lang="ru-RU" sz="18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заканчивался сжиганием чучела Масленицы,</a:t>
            </a:r>
            <a:r>
              <a:rPr kumimoji="0" lang="ru-RU" sz="18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что, по мнению крестьян, должно было</a:t>
            </a:r>
            <a:r>
              <a:rPr kumimoji="0" lang="ru-RU" sz="18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способствовать</a:t>
            </a:r>
            <a:r>
              <a:rPr kumimoji="0" lang="ru-RU" sz="18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богатому</a:t>
            </a:r>
            <a:r>
              <a:rPr kumimoji="0" lang="ru-RU" sz="18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урожаю.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Все обряды совершались с одной целью-</a:t>
            </a:r>
            <a:r>
              <a:rPr kumimoji="0" lang="ru-RU" sz="18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прогнать зиму и встретить весну. Проводы</a:t>
            </a:r>
            <a:r>
              <a:rPr kumimoji="0" lang="ru-RU" sz="1800" b="0" i="0" u="none" strike="noStrike" kern="1200" cap="none" spc="-2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 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зимы</a:t>
            </a:r>
            <a:r>
              <a:rPr kumimoji="0" lang="ru-RU" sz="18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сопровождались</a:t>
            </a:r>
            <a:r>
              <a:rPr kumimoji="0" lang="ru-RU" sz="1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шутками,</a:t>
            </a:r>
            <a:r>
              <a:rPr kumimoji="0" lang="ru-RU" sz="1800" b="0" i="0" u="none" strike="noStrike" kern="1200" cap="none" spc="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играми</a:t>
            </a:r>
            <a:r>
              <a:rPr kumimoji="0" lang="ru-RU" sz="18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и</a:t>
            </a:r>
            <a:r>
              <a:rPr kumimoji="0" lang="ru-RU" sz="18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народными</a:t>
            </a:r>
            <a:r>
              <a:rPr kumimoji="0" lang="ru-RU" sz="18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забавами.</a:t>
            </a:r>
            <a:endParaRPr kumimoji="0" lang="ru-RU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10" name="Текстовое поле 9"/>
          <p:cNvSpPr txBox="1"/>
          <p:nvPr/>
        </p:nvSpPr>
        <p:spPr>
          <a:xfrm>
            <a:off x="3090545" y="5456759"/>
            <a:ext cx="1921510" cy="619986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+mn-ea"/>
              </a:rPr>
              <a:t> задором</a:t>
            </a:r>
          </a:p>
        </p:txBody>
      </p:sp>
      <p:sp>
        <p:nvSpPr>
          <p:cNvPr id="12" name="Текстовое поле 11"/>
          <p:cNvSpPr txBox="1"/>
          <p:nvPr/>
        </p:nvSpPr>
        <p:spPr>
          <a:xfrm>
            <a:off x="82550" y="6172200"/>
            <a:ext cx="2333625" cy="618490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+mn-ea"/>
              </a:rPr>
              <a:t>весельем</a:t>
            </a:r>
          </a:p>
        </p:txBody>
      </p:sp>
      <p:sp>
        <p:nvSpPr>
          <p:cNvPr id="15" name="Текстовое поле 14"/>
          <p:cNvSpPr txBox="1"/>
          <p:nvPr/>
        </p:nvSpPr>
        <p:spPr>
          <a:xfrm>
            <a:off x="2514600" y="6172200"/>
            <a:ext cx="4361815" cy="618490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+mn-ea"/>
              </a:rPr>
              <a:t>свободой движений</a:t>
            </a:r>
          </a:p>
        </p:txBody>
      </p:sp>
      <p:sp>
        <p:nvSpPr>
          <p:cNvPr id="16" name="Текстовое поле 15"/>
          <p:cNvSpPr txBox="1"/>
          <p:nvPr/>
        </p:nvSpPr>
        <p:spPr>
          <a:xfrm>
            <a:off x="6980555" y="5456758"/>
            <a:ext cx="1634490" cy="1333931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txBody>
          <a:bodyPr wrap="square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+mn-ea"/>
              </a:rPr>
              <a:t>Темп</a:t>
            </a:r>
            <a:r>
              <a:rPr kumimoji="0" lang="en-US" alt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+mn-ea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+mn-ea"/>
              </a:rPr>
              <a:t>живой</a:t>
            </a:r>
            <a:r>
              <a:rPr kumimoji="0" lang="en-US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+mn-ea"/>
              </a:rPr>
              <a:t>,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212529"/>
                </a:solidFill>
                <a:effectLst/>
                <a:uLnTx/>
                <a:uFillTx/>
                <a:latin typeface="Times New Roman" panose="02020603050405020304" charset="0"/>
                <a:ea typeface="Arial" panose="020B0604020202020204"/>
                <a:cs typeface="Times New Roman" panose="02020603050405020304" charset="0"/>
                <a:sym typeface="+mn-ea"/>
              </a:rPr>
              <a:t>задорный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212529"/>
              </a:solidFill>
              <a:effectLst/>
              <a:uLnTx/>
              <a:uFillTx/>
              <a:latin typeface="Times New Roman" panose="02020603050405020304" charset="0"/>
              <a:ea typeface="Arial" panose="020B0604020202020204"/>
              <a:cs typeface="Times New Roman" panose="02020603050405020304" charset="0"/>
              <a:sym typeface="+mn-ea"/>
            </a:endParaRPr>
          </a:p>
        </p:txBody>
      </p:sp>
      <p:pic>
        <p:nvPicPr>
          <p:cNvPr id="2" name="WhatsApp Video 2025-12-06 at 23.22.28">
            <a:hlinkClick r:id="" action="ppaction://media"/>
            <a:extLst>
              <a:ext uri="{FF2B5EF4-FFF2-40B4-BE49-F238E27FC236}">
                <a16:creationId xmlns:a16="http://schemas.microsoft.com/office/drawing/2014/main" id="{91F1D79D-4482-09D9-0F08-DAB031345719}"/>
              </a:ext>
            </a:extLst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8374" end="11615.267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551" y="624306"/>
            <a:ext cx="8503919" cy="43484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5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4878">
                <p:cTn id="56" fill="hold" display="1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4" grpId="0" animBg="1"/>
      <p:bldP spid="14" grpId="1" animBg="1"/>
      <p:bldP spid="7" grpId="0" animBg="1"/>
      <p:bldP spid="7" grpId="1" animBg="1"/>
      <p:bldP spid="8" grpId="0" bldLvl="0" animBg="1"/>
      <p:bldP spid="8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рядка для глаз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141955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Умножай, дели, играй">
  <a:themeElements>
    <a:clrScheme name="Просвещение">
      <a:dk1>
        <a:sysClr val="windowText" lastClr="000000"/>
      </a:dk1>
      <a:lt1>
        <a:sysClr val="window" lastClr="FFFFFF"/>
      </a:lt1>
      <a:dk2>
        <a:srgbClr val="06428F"/>
      </a:dk2>
      <a:lt2>
        <a:srgbClr val="0C4C87"/>
      </a:lt2>
      <a:accent1>
        <a:srgbClr val="0883D7"/>
      </a:accent1>
      <a:accent2>
        <a:srgbClr val="11A860"/>
      </a:accent2>
      <a:accent3>
        <a:srgbClr val="4FD09F"/>
      </a:accent3>
      <a:accent4>
        <a:srgbClr val="1E94A2"/>
      </a:accent4>
      <a:accent5>
        <a:srgbClr val="23D1DF"/>
      </a:accent5>
      <a:accent6>
        <a:srgbClr val="ECA438"/>
      </a:accent6>
      <a:hlink>
        <a:srgbClr val="0563C1"/>
      </a:hlink>
      <a:folHlink>
        <a:srgbClr val="954F72"/>
      </a:folHlink>
    </a:clrScheme>
    <a:fontScheme name="Другая 59">
      <a:majorFont>
        <a:latin typeface="Arial"/>
        <a:ea typeface=""/>
        <a:cs typeface=""/>
      </a:majorFont>
      <a:minorFont>
        <a:latin typeface="Inter 18pt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Августовки пленар_короткие_редизайн_v3.1</Template>
  <TotalTime>8347</TotalTime>
  <Words>1031</Words>
  <Application>Microsoft Office PowerPoint</Application>
  <DocSecurity>0</DocSecurity>
  <PresentationFormat>Широкоэкранный</PresentationFormat>
  <Paragraphs>140</Paragraphs>
  <Slides>17</Slides>
  <Notes>11</Notes>
  <HiddenSlides>0</HiddenSlides>
  <MMClips>9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17</vt:i4>
      </vt:variant>
    </vt:vector>
  </HeadingPairs>
  <TitlesOfParts>
    <vt:vector size="29" baseType="lpstr">
      <vt:lpstr>Century Gothic</vt:lpstr>
      <vt:lpstr>Raleway Medium</vt:lpstr>
      <vt:lpstr>Calibri Light</vt:lpstr>
      <vt:lpstr>Inter 18pt</vt:lpstr>
      <vt:lpstr>Times New Roman</vt:lpstr>
      <vt:lpstr>Calibri</vt:lpstr>
      <vt:lpstr>Arial</vt:lpstr>
      <vt:lpstr>Wingdings</vt:lpstr>
      <vt:lpstr>Helvetica</vt:lpstr>
      <vt:lpstr>Умножай, дели, играй</vt:lpstr>
      <vt:lpstr>Тема Office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User</dc:creator>
  <cp:keywords/>
  <dc:description/>
  <cp:lastModifiedBy>PC</cp:lastModifiedBy>
  <cp:revision>1259</cp:revision>
  <dcterms:created xsi:type="dcterms:W3CDTF">2024-03-18T15:58:03Z</dcterms:created>
  <dcterms:modified xsi:type="dcterms:W3CDTF">2025-12-16T12:34:39Z</dcterms:modified>
  <cp:category/>
  <dc:identifier/>
  <cp:contentStatus/>
  <dc:language/>
  <cp:version/>
</cp:coreProperties>
</file>